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6" r:id="rId13"/>
    <p:sldId id="268" r:id="rId14"/>
    <p:sldId id="277" r:id="rId15"/>
    <p:sldId id="269" r:id="rId16"/>
    <p:sldId id="270" r:id="rId17"/>
    <p:sldId id="271" r:id="rId18"/>
    <p:sldId id="272" r:id="rId19"/>
    <p:sldId id="273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9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C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6486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27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314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8488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8595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3116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7316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121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466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54260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28670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C2D62-F234-45DB-98F9-10C49A53DC6E}" type="datetimeFigureOut">
              <a:rPr lang="th-TH" smtClean="0"/>
              <a:t>20/11/61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BCB69-8694-42E2-8DDE-478B7BFB838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422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.m4a"/><Relationship Id="rId7" Type="http://schemas.openxmlformats.org/officeDocument/2006/relationships/image" Target="../media/image2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6.pn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6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4.m4a"/><Relationship Id="rId7" Type="http://schemas.openxmlformats.org/officeDocument/2006/relationships/image" Target="../media/image29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1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6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6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7.m4a"/><Relationship Id="rId7" Type="http://schemas.openxmlformats.org/officeDocument/2006/relationships/image" Target="../media/image33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6.pn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6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audio" Target="../media/media13.m4a"/><Relationship Id="rId7" Type="http://schemas.openxmlformats.org/officeDocument/2006/relationships/image" Target="../media/image44.emf"/><Relationship Id="rId2" Type="http://schemas.microsoft.com/office/2007/relationships/media" Target="../media/media13.m4a"/><Relationship Id="rId1" Type="http://schemas.openxmlformats.org/officeDocument/2006/relationships/tags" Target="../tags/tag6.xml"/><Relationship Id="rId6" Type="http://schemas.openxmlformats.org/officeDocument/2006/relationships/image" Target="../media/image43.emf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6.png"/><Relationship Id="rId5" Type="http://schemas.openxmlformats.org/officeDocument/2006/relationships/hyperlink" Target="https://www.opendurian.com/exercises/o-net_m6_math_54/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6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26.png"/><Relationship Id="rId2" Type="http://schemas.microsoft.com/office/2007/relationships/media" Target="../media/media19.m4a"/><Relationship Id="rId1" Type="http://schemas.openxmlformats.org/officeDocument/2006/relationships/tags" Target="../tags/tag9.xml"/><Relationship Id="rId6" Type="http://schemas.openxmlformats.org/officeDocument/2006/relationships/image" Target="../media/image48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audio" Target="../media/media20.m4a"/><Relationship Id="rId7" Type="http://schemas.openxmlformats.org/officeDocument/2006/relationships/image" Target="../media/image50.png"/><Relationship Id="rId2" Type="http://schemas.microsoft.com/office/2007/relationships/media" Target="../media/media20.m4a"/><Relationship Id="rId1" Type="http://schemas.openxmlformats.org/officeDocument/2006/relationships/tags" Target="../tags/tag10.xml"/><Relationship Id="rId6" Type="http://schemas.openxmlformats.org/officeDocument/2006/relationships/image" Target="../media/image49.png"/><Relationship Id="rId5" Type="http://schemas.openxmlformats.org/officeDocument/2006/relationships/image" Target="../media/image39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26.png"/><Relationship Id="rId2" Type="http://schemas.microsoft.com/office/2007/relationships/media" Target="../media/media21.m4a"/><Relationship Id="rId1" Type="http://schemas.openxmlformats.org/officeDocument/2006/relationships/tags" Target="../tags/tag11.xml"/><Relationship Id="rId6" Type="http://schemas.openxmlformats.org/officeDocument/2006/relationships/image" Target="../media/image52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6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62940" y="1542155"/>
            <a:ext cx="11529060" cy="4352608"/>
          </a:xfrm>
        </p:spPr>
        <p:txBody>
          <a:bodyPr anchor="ctr">
            <a:normAutofit/>
          </a:bodyPr>
          <a:lstStyle/>
          <a:p>
            <a:r>
              <a:rPr lang="en-US" sz="8000" b="1" dirty="0">
                <a:ln>
                  <a:solidFill>
                    <a:srgbClr val="FFFF00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63500">
                    <a:srgbClr val="FF0066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urlz MT" panose="04040404050702020202" pitchFamily="82" charset="0"/>
              </a:rPr>
              <a:t>Set Operations</a:t>
            </a:r>
            <a:br>
              <a:rPr lang="en-US" dirty="0"/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108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70">
        <p:fade/>
      </p:transition>
    </mc:Choice>
    <mc:Fallback xmlns="">
      <p:transition spd="med" advTm="1207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7645941C-EFD6-4433-9C16-A463C8B0064D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4000" b="1" u="sng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กฎของ </a:t>
            </a:r>
            <a:r>
              <a:rPr lang="en-US" sz="36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De Morgan’s Laws</a:t>
            </a:r>
            <a:endParaRPr lang="en-US" sz="3600" b="1" u="sng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endParaRPr lang="en-US" sz="3300" b="1" u="sng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4CCE9-913E-427C-B1C3-616736C66EB2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3122" r="2493" b="1504"/>
          <a:stretch/>
        </p:blipFill>
        <p:spPr bwMode="auto">
          <a:xfrm>
            <a:off x="894461" y="1215516"/>
            <a:ext cx="2752904" cy="1854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CFB2C-E004-4BA5-B0F9-9319FCB07894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" t="3746" r="1240"/>
          <a:stretch/>
        </p:blipFill>
        <p:spPr>
          <a:xfrm>
            <a:off x="5949465" y="1215516"/>
            <a:ext cx="2600175" cy="1714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8067E-2465-4BC9-9D67-C458B4A61691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" t="3746" r="2246" b="3105"/>
          <a:stretch/>
        </p:blipFill>
        <p:spPr>
          <a:xfrm>
            <a:off x="8757186" y="1207736"/>
            <a:ext cx="2600176" cy="1722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B500D-6925-4E76-930A-19EB090580DA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3525" r="3247" b="3448"/>
          <a:stretch/>
        </p:blipFill>
        <p:spPr>
          <a:xfrm>
            <a:off x="3503645" y="4286271"/>
            <a:ext cx="3010969" cy="19999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สี่เหลี่ยมผืนผ้า 13">
            <a:extLst>
              <a:ext uri="{FF2B5EF4-FFF2-40B4-BE49-F238E27FC236}">
                <a16:creationId xmlns:a16="http://schemas.microsoft.com/office/drawing/2014/main" id="{65B250E5-7161-44E9-BF6C-656AA329135F}"/>
              </a:ext>
            </a:extLst>
          </p:cNvPr>
          <p:cNvSpPr/>
          <p:nvPr/>
        </p:nvSpPr>
        <p:spPr>
          <a:xfrm>
            <a:off x="894461" y="3038918"/>
            <a:ext cx="2752904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(A 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B)’</a:t>
            </a:r>
            <a:endParaRPr lang="en-US" sz="36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0" name="สี่เหลี่ยมผืนผ้า 13">
            <a:extLst>
              <a:ext uri="{FF2B5EF4-FFF2-40B4-BE49-F238E27FC236}">
                <a16:creationId xmlns:a16="http://schemas.microsoft.com/office/drawing/2014/main" id="{CF7293D3-AADC-4AD5-9055-B55FF5C3EBC8}"/>
              </a:ext>
            </a:extLst>
          </p:cNvPr>
          <p:cNvSpPr/>
          <p:nvPr/>
        </p:nvSpPr>
        <p:spPr>
          <a:xfrm>
            <a:off x="5949466" y="2929157"/>
            <a:ext cx="2600174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A’              </a:t>
            </a:r>
            <a:endParaRPr lang="en-US" sz="32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1" name="สี่เหลี่ยมผืนผ้า 13">
            <a:extLst>
              <a:ext uri="{FF2B5EF4-FFF2-40B4-BE49-F238E27FC236}">
                <a16:creationId xmlns:a16="http://schemas.microsoft.com/office/drawing/2014/main" id="{E24C81E7-B2C4-4182-B555-C982661C2525}"/>
              </a:ext>
            </a:extLst>
          </p:cNvPr>
          <p:cNvSpPr/>
          <p:nvPr/>
        </p:nvSpPr>
        <p:spPr>
          <a:xfrm>
            <a:off x="6780765" y="4964511"/>
            <a:ext cx="3150904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A’ 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 B’</a:t>
            </a:r>
            <a:endParaRPr lang="en-US" sz="4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2" name="สี่เหลี่ยมผืนผ้า 13">
            <a:extLst>
              <a:ext uri="{FF2B5EF4-FFF2-40B4-BE49-F238E27FC236}">
                <a16:creationId xmlns:a16="http://schemas.microsoft.com/office/drawing/2014/main" id="{33D40C43-94F6-417C-A631-CFD1C9B3F42C}"/>
              </a:ext>
            </a:extLst>
          </p:cNvPr>
          <p:cNvSpPr/>
          <p:nvPr/>
        </p:nvSpPr>
        <p:spPr>
          <a:xfrm>
            <a:off x="8757186" y="2937561"/>
            <a:ext cx="2600174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B’              </a:t>
            </a:r>
            <a:endParaRPr lang="en-US" sz="32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9BFD5D-4205-42BF-926E-162310AE8904}"/>
              </a:ext>
            </a:extLst>
          </p:cNvPr>
          <p:cNvCxnSpPr>
            <a:cxnSpLocks/>
          </p:cNvCxnSpPr>
          <p:nvPr/>
        </p:nvCxnSpPr>
        <p:spPr>
          <a:xfrm flipH="1">
            <a:off x="6514614" y="4069976"/>
            <a:ext cx="2242573" cy="642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13C9746-DC79-4D5E-8A3C-75154912948C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8404717" y="2417420"/>
            <a:ext cx="497394" cy="280772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9DA03B-4F92-4015-8FE4-AB2E0178F81B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0057273" y="3580988"/>
            <a:ext cx="0" cy="4889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449A6E-EE14-4F9E-B410-AE3E5F5FE9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960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1877">
        <p:split orient="vert"/>
      </p:transition>
    </mc:Choice>
    <mc:Fallback xmlns="">
      <p:transition spd="slow" advTm="51877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E7404BBF-C863-4A54-9232-803339FED932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th-TH" sz="4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สรุป กฎของ </a:t>
            </a:r>
            <a:r>
              <a:rPr lang="en-US" sz="3600" b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De Morgan’s Laws</a:t>
            </a:r>
            <a:endParaRPr lang="th-TH" sz="3600" b="1" u="sng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lvl="0" algn="ctr"/>
            <a:endParaRPr lang="th-TH" sz="3000" b="1" u="sng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lvl="0" algn="ctr"/>
            <a:endParaRPr lang="th-TH" sz="3000" b="1" u="sng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Agency FB" panose="020B0503020202020204" pitchFamily="34" charset="0"/>
            </a:endParaRPr>
          </a:p>
          <a:p>
            <a:pPr lvl="0" algn="ctr"/>
            <a:endParaRPr lang="en-US" sz="3600" dirty="0">
              <a:solidFill>
                <a:prstClr val="black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0" algn="ctr"/>
            <a:endParaRPr lang="en-US" sz="3000" b="1" u="sng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7" name="สี่เหลี่ยมผืนผ้า 13">
            <a:extLst>
              <a:ext uri="{FF2B5EF4-FFF2-40B4-BE49-F238E27FC236}">
                <a16:creationId xmlns:a16="http://schemas.microsoft.com/office/drawing/2014/main" id="{821C3E50-44E1-465C-89FC-C75248E6CF91}"/>
              </a:ext>
            </a:extLst>
          </p:cNvPr>
          <p:cNvSpPr/>
          <p:nvPr/>
        </p:nvSpPr>
        <p:spPr>
          <a:xfrm>
            <a:off x="1981200" y="1553591"/>
            <a:ext cx="8396796" cy="2885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r>
              <a:rPr lang="en-US" sz="54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(A </a:t>
            </a:r>
            <a:r>
              <a:rPr lang="en-US" sz="54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B)’  =   A’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</a:t>
            </a:r>
            <a:r>
              <a:rPr lang="en-US" sz="54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B’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(A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 B)’  =   A’  B’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- </a:t>
            </a:r>
            <a:r>
              <a:rPr lang="th-TH" sz="4000" dirty="0">
                <a:solidFill>
                  <a:srgbClr val="FF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เมื่อกระจายคอมพลีเมนต์ต้องสลับเครื่องหมาย</a:t>
            </a:r>
            <a:endParaRPr lang="en-US" sz="4000" dirty="0">
              <a:solidFill>
                <a:srgbClr val="FF0000"/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en-US" sz="6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394648-CF3A-4745-BC5E-0082B3303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478">
        <p:fade/>
      </p:transition>
    </mc:Choice>
    <mc:Fallback xmlns="">
      <p:transition spd="med" advTm="11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E7404BBF-C863-4A54-9232-803339FED932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4000" b="1" u="sng" dirty="0">
                <a:solidFill>
                  <a:schemeClr val="tx1"/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กฎของ </a:t>
            </a:r>
            <a:r>
              <a:rPr lang="en-US" sz="36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Distributive laws</a:t>
            </a:r>
            <a:endParaRPr lang="en-US" sz="3600" b="1" u="sng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th-TH" sz="32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สมมติให้</a:t>
            </a:r>
          </a:p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 = (A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en-US" sz="32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 = (A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(A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en-US" sz="32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3300" b="1" u="sng" dirty="0">
              <a:solidFill>
                <a:schemeClr val="tx1"/>
              </a:solidFill>
              <a:latin typeface="Agency FB" panose="020B0503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C3594-0EB1-45D0-9E33-711AA361BFA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66" y="2802202"/>
            <a:ext cx="3646267" cy="2512616"/>
          </a:xfrm>
          <a:prstGeom prst="rect">
            <a:avLst/>
          </a:prstGeom>
        </p:spPr>
      </p:pic>
      <p:sp>
        <p:nvSpPr>
          <p:cNvPr id="6" name="สี่เหลี่ยมผืนผ้า 13">
            <a:extLst>
              <a:ext uri="{FF2B5EF4-FFF2-40B4-BE49-F238E27FC236}">
                <a16:creationId xmlns:a16="http://schemas.microsoft.com/office/drawing/2014/main" id="{D75A9092-F8E1-48AB-AF80-443CAA4A7397}"/>
              </a:ext>
            </a:extLst>
          </p:cNvPr>
          <p:cNvSpPr/>
          <p:nvPr/>
        </p:nvSpPr>
        <p:spPr>
          <a:xfrm>
            <a:off x="4204532" y="5297726"/>
            <a:ext cx="3780150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en-US" sz="4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53879D-8339-4817-9403-B217099C4C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393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847">
        <p:fade/>
      </p:transition>
    </mc:Choice>
    <mc:Fallback xmlns="">
      <p:transition spd="med" advTm="368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AB072FB6-F75F-41E3-83C1-3122F4E9E55E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35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C754E-B638-4A56-8FCC-1CA3D2654EBF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09" y="692199"/>
            <a:ext cx="3061598" cy="21058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587B3B-B0D8-491D-A607-8AEEA37AABE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92199"/>
            <a:ext cx="3050361" cy="2105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B996C-4200-4348-B8BF-607704D5839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47" y="4403543"/>
            <a:ext cx="2743200" cy="1896745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C4DBDF-4BFE-4428-839B-1B4131F92B1A}"/>
              </a:ext>
            </a:extLst>
          </p:cNvPr>
          <p:cNvCxnSpPr>
            <a:cxnSpLocks/>
          </p:cNvCxnSpPr>
          <p:nvPr/>
        </p:nvCxnSpPr>
        <p:spPr>
          <a:xfrm rot="5400000">
            <a:off x="6428292" y="1880537"/>
            <a:ext cx="796796" cy="2613897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สี่เหลี่ยมผืนผ้า 13">
            <a:extLst>
              <a:ext uri="{FF2B5EF4-FFF2-40B4-BE49-F238E27FC236}">
                <a16:creationId xmlns:a16="http://schemas.microsoft.com/office/drawing/2014/main" id="{8440ECF4-04FF-4C53-97C2-F22CC18608CB}"/>
              </a:ext>
            </a:extLst>
          </p:cNvPr>
          <p:cNvSpPr/>
          <p:nvPr/>
        </p:nvSpPr>
        <p:spPr>
          <a:xfrm>
            <a:off x="4022157" y="2681388"/>
            <a:ext cx="3780150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(A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(A 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en-US" sz="4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960150-A152-4B19-85BE-8E141569EA86}"/>
              </a:ext>
            </a:extLst>
          </p:cNvPr>
          <p:cNvCxnSpPr/>
          <p:nvPr/>
        </p:nvCxnSpPr>
        <p:spPr>
          <a:xfrm>
            <a:off x="3720353" y="2789086"/>
            <a:ext cx="0" cy="79679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EE0C33-DC1A-4EA9-8915-BCC1D125675D}"/>
              </a:ext>
            </a:extLst>
          </p:cNvPr>
          <p:cNvCxnSpPr/>
          <p:nvPr/>
        </p:nvCxnSpPr>
        <p:spPr>
          <a:xfrm>
            <a:off x="3711388" y="3585883"/>
            <a:ext cx="188258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06C758-459F-49A5-A593-1966FE0534A1}"/>
              </a:ext>
            </a:extLst>
          </p:cNvPr>
          <p:cNvCxnSpPr>
            <a:endCxn id="7" idx="0"/>
          </p:cNvCxnSpPr>
          <p:nvPr/>
        </p:nvCxnSpPr>
        <p:spPr>
          <a:xfrm flipH="1">
            <a:off x="5899447" y="3585883"/>
            <a:ext cx="12785" cy="817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77F52C-E43D-495C-AAC7-1D45F3D6F0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934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762">
        <p159:morph option="byObject"/>
      </p:transition>
    </mc:Choice>
    <mc:Fallback xmlns="">
      <p:transition spd="slow" advTm="12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AB072FB6-F75F-41E3-83C1-3122F4E9E55E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th-TH" sz="40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สรุป กฎของ </a:t>
            </a:r>
            <a:r>
              <a:rPr lang="en-US" sz="3600" b="1" u="sng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Distributive laws</a:t>
            </a:r>
            <a:endParaRPr lang="en-US" sz="3600" b="1" u="sng" dirty="0">
              <a:solidFill>
                <a:schemeClr val="accent4">
                  <a:lumMod val="60000"/>
                  <a:lumOff val="4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8" name="สี่เหลี่ยมผืนผ้า 13">
            <a:extLst>
              <a:ext uri="{FF2B5EF4-FFF2-40B4-BE49-F238E27FC236}">
                <a16:creationId xmlns:a16="http://schemas.microsoft.com/office/drawing/2014/main" id="{8440ECF4-04FF-4C53-97C2-F22CC18608CB}"/>
              </a:ext>
            </a:extLst>
          </p:cNvPr>
          <p:cNvSpPr/>
          <p:nvPr/>
        </p:nvSpPr>
        <p:spPr>
          <a:xfrm>
            <a:off x="1372703" y="1501912"/>
            <a:ext cx="9206923" cy="30434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th-TH" sz="32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   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 = (A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en-US" sz="5400" dirty="0">
              <a:solidFill>
                <a:prstClr val="black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0"/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 = (A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B)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(A 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dirty="0">
                <a:solidFill>
                  <a:prstClr val="black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</a:t>
            </a:r>
            <a:endParaRPr lang="th-TH" sz="5400" dirty="0">
              <a:solidFill>
                <a:prstClr val="black"/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lvl="0"/>
            <a:r>
              <a:rPr lang="th-TH" sz="40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</a:t>
            </a:r>
            <a:r>
              <a:rPr lang="en-US" sz="40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- </a:t>
            </a:r>
            <a:r>
              <a:rPr lang="th-TH" sz="40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มีคุณสมบัติ ในการกระจายเข้าไปในวงเล็บได้</a:t>
            </a:r>
            <a:endParaRPr lang="en-US" sz="4000" dirty="0">
              <a:solidFill>
                <a:srgbClr val="FF0000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A98E44-D383-4A33-B77B-994AB1EEA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478">
        <p:fade/>
      </p:transition>
    </mc:Choice>
    <mc:Fallback xmlns="">
      <p:transition spd="med" advTm="104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C8F7E9CE-8CCF-42C0-802A-37EABD6FD471}"/>
              </a:ext>
            </a:extLst>
          </p:cNvPr>
          <p:cNvSpPr/>
          <p:nvPr/>
        </p:nvSpPr>
        <p:spPr>
          <a:xfrm>
            <a:off x="484909" y="2098308"/>
            <a:ext cx="11222182" cy="2661384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การหาจำนวนสมาชิกโดยใช้กฎการรวม</a:t>
            </a:r>
            <a:r>
              <a:rPr lang="en-US" sz="3000" u="sng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0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Agency FB" panose="020B0503020202020204" pitchFamily="34" charset="0"/>
              </a:rPr>
              <a:t>The Addition Principle</a:t>
            </a:r>
          </a:p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th-TH" dirty="0">
                <a:solidFill>
                  <a:srgbClr val="FF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โดยจะแทนเป็น</a:t>
            </a:r>
            <a:r>
              <a:rPr lang="en-US" dirty="0">
                <a:solidFill>
                  <a:srgbClr val="FF0000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|A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B| = |A| + |B|</a:t>
            </a:r>
          </a:p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ถ้า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มีสมาชิกร่วมกัน ผลรวมของสมาชิก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|A|+|B|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จะ เป็นการนับสมาชิกที่เหมือนกันรวมเข้าไปด้วย ดังนั้นจึงต้องทำการลบ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|A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B|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เพื่อให้ได้ผลลัพธ์ที่ถูกต้อง</a:t>
            </a:r>
          </a:p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|A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B| = |A| + |B| - |A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B|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หรือ</a:t>
            </a:r>
            <a:r>
              <a:rPr lang="en-US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 =  n(A)  +  n(B)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-  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083C9B-D998-4095-9BB1-7130563F6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90523"/>
      </p:ext>
    </p:extLst>
  </p:cSld>
  <p:clrMapOvr>
    <a:masterClrMapping/>
  </p:clrMapOvr>
  <p:transition spd="med" advTm="5737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3">
            <a:extLst>
              <a:ext uri="{FF2B5EF4-FFF2-40B4-BE49-F238E27FC236}">
                <a16:creationId xmlns:a16="http://schemas.microsoft.com/office/drawing/2014/main" id="{661561EF-F006-4C44-829D-30F902CAC5A7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6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ยกตัวอย่างเช่น</a:t>
            </a:r>
          </a:p>
          <a:p>
            <a:r>
              <a:rPr lang="th-TH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endParaRPr lang="en-US" sz="36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ถ้าเรานำ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U B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เราจะได้จำนวนสมาชิกในรูปแบบเซต คือ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3DD41-BB1F-4F58-9D47-49B95C2C039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876" y="1228356"/>
            <a:ext cx="1752600" cy="1612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0EB5D6-FF7C-4BE1-A84B-662447A254B2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362" y="1228356"/>
            <a:ext cx="1763648" cy="16122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สี่เหลี่ยมผืนผ้า 13">
            <a:extLst>
              <a:ext uri="{FF2B5EF4-FFF2-40B4-BE49-F238E27FC236}">
                <a16:creationId xmlns:a16="http://schemas.microsoft.com/office/drawing/2014/main" id="{49A80480-C603-4DEB-8CEB-254DBC02E61D}"/>
              </a:ext>
            </a:extLst>
          </p:cNvPr>
          <p:cNvSpPr/>
          <p:nvPr/>
        </p:nvSpPr>
        <p:spPr>
          <a:xfrm>
            <a:off x="2781602" y="2840559"/>
            <a:ext cx="2547258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สมาชิก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มีอยู่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5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ตัว</a:t>
            </a:r>
            <a:endParaRPr lang="en-US" sz="4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9" name="สี่เหลี่ยมผืนผ้า 13">
            <a:extLst>
              <a:ext uri="{FF2B5EF4-FFF2-40B4-BE49-F238E27FC236}">
                <a16:creationId xmlns:a16="http://schemas.microsoft.com/office/drawing/2014/main" id="{A00F8953-F5E2-4B95-90EB-18EDBB6DE5A5}"/>
              </a:ext>
            </a:extLst>
          </p:cNvPr>
          <p:cNvSpPr/>
          <p:nvPr/>
        </p:nvSpPr>
        <p:spPr>
          <a:xfrm>
            <a:off x="7065525" y="2835281"/>
            <a:ext cx="2323322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สมาชิก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มีอยู่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5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ตัว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FC771-DBBE-47E8-817B-A73E57D2A4A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16" y="4357033"/>
            <a:ext cx="2004060" cy="18878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สี่เหลี่ยมผืนผ้า 13">
            <a:extLst>
              <a:ext uri="{FF2B5EF4-FFF2-40B4-BE49-F238E27FC236}">
                <a16:creationId xmlns:a16="http://schemas.microsoft.com/office/drawing/2014/main" id="{490F96EC-CCD4-4071-9905-5C9E20957242}"/>
              </a:ext>
            </a:extLst>
          </p:cNvPr>
          <p:cNvSpPr/>
          <p:nvPr/>
        </p:nvSpPr>
        <p:spPr>
          <a:xfrm>
            <a:off x="3957611" y="4589906"/>
            <a:ext cx="7389845" cy="1422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โดยถ้าบวกกัน</a:t>
            </a:r>
            <a:r>
              <a:rPr lang="th-TH" dirty="0" err="1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ตรงๆ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จะรวมสมาชิกที่เหมือนกันเข้าไปด้วย                 จะเห็นว่ามีส่วนที่เหมือนกันคือ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= 2 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ตัว 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n(A) + n(B) = 10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ตัว</a:t>
            </a:r>
            <a:r>
              <a:rPr lang="th-TH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ฉะนั้น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10 – 2   =  8   </a:t>
            </a:r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ตรงตามจำนวนสมาชิกในรูป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A11111-23BA-4F3A-954C-CFB435557D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89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537">
        <p:fade/>
      </p:transition>
    </mc:Choice>
    <mc:Fallback xmlns="">
      <p:transition spd="med" advTm="645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3">
            <a:extLst>
              <a:ext uri="{FF2B5EF4-FFF2-40B4-BE49-F238E27FC236}">
                <a16:creationId xmlns:a16="http://schemas.microsoft.com/office/drawing/2014/main" id="{12BA69CD-C239-48CC-AAC6-773C3D98ADA5}"/>
              </a:ext>
            </a:extLst>
          </p:cNvPr>
          <p:cNvSpPr/>
          <p:nvPr/>
        </p:nvSpPr>
        <p:spPr>
          <a:xfrm>
            <a:off x="484909" y="2310121"/>
            <a:ext cx="11222182" cy="223775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แบบมี </a:t>
            </a:r>
            <a:r>
              <a:rPr lang="en-US" sz="30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3 </a:t>
            </a:r>
            <a:r>
              <a:rPr lang="th-TH" sz="30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เซต เราก็สามารถเขียนเป็นสมาการได้โดย</a:t>
            </a:r>
            <a:endParaRPr lang="en-US" sz="3000" b="1" u="sng" dirty="0">
              <a:solidFill>
                <a:schemeClr val="tx1"/>
              </a:solidFill>
              <a:effectLst>
                <a:outerShdw blurRad="38100" dist="25400" dir="5400000" algn="ctr">
                  <a:srgbClr val="6E747A">
                    <a:alpha val="43000"/>
                  </a:srgb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b="1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|A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C| = |A| + |B| + |C| - |A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B| - |A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C| - |B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C| + |A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C|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หรือ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 </a:t>
            </a:r>
            <a:r>
              <a:rPr lang="en-US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 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C) = n(A) + n(B) + n(C) – 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– 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C) – n(B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C) + n(A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C)</a:t>
            </a:r>
            <a:b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</a:b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FC5907-E6D8-4D6F-9E04-781F0359D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9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591">
        <p:fade/>
      </p:transition>
    </mc:Choice>
    <mc:Fallback xmlns="">
      <p:transition spd="med" advTm="295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18A561E1-89C8-4DFB-ABC6-8DA29AE8D39F}"/>
              </a:ext>
            </a:extLst>
          </p:cNvPr>
          <p:cNvSpPr/>
          <p:nvPr/>
        </p:nvSpPr>
        <p:spPr>
          <a:xfrm>
            <a:off x="484905" y="1419048"/>
            <a:ext cx="11222182" cy="4019904"/>
          </a:xfrm>
          <a:prstGeom prst="round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600" b="1" u="sng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ยกตัวอย่างเช่น</a:t>
            </a:r>
          </a:p>
          <a:p>
            <a:r>
              <a:rPr lang="th-TH" sz="3600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	</a:t>
            </a:r>
            <a:endParaRPr lang="en-US" sz="36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7B53A-33E4-4843-854B-A182D039E3E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580" y="2443911"/>
            <a:ext cx="1973580" cy="1964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52CA0-52F2-44F8-B212-A0CF8F32C86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89" y="2442864"/>
            <a:ext cx="1876386" cy="1936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10118-9534-463F-881D-522C1373FA1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80" y="2442864"/>
            <a:ext cx="1973580" cy="1935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สี่เหลี่ยมผืนผ้า 13">
            <a:extLst>
              <a:ext uri="{FF2B5EF4-FFF2-40B4-BE49-F238E27FC236}">
                <a16:creationId xmlns:a16="http://schemas.microsoft.com/office/drawing/2014/main" id="{B85FBBC9-C287-46D5-B470-047DCFD7734D}"/>
              </a:ext>
            </a:extLst>
          </p:cNvPr>
          <p:cNvSpPr/>
          <p:nvPr/>
        </p:nvSpPr>
        <p:spPr>
          <a:xfrm>
            <a:off x="1464388" y="4355068"/>
            <a:ext cx="2547258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n(A) = 5 </a:t>
            </a:r>
          </a:p>
        </p:txBody>
      </p:sp>
      <p:sp>
        <p:nvSpPr>
          <p:cNvPr id="9" name="สี่เหลี่ยมผืนผ้า 13">
            <a:extLst>
              <a:ext uri="{FF2B5EF4-FFF2-40B4-BE49-F238E27FC236}">
                <a16:creationId xmlns:a16="http://schemas.microsoft.com/office/drawing/2014/main" id="{CB83A85E-C46E-409A-AE2C-7D6616E28470}"/>
              </a:ext>
            </a:extLst>
          </p:cNvPr>
          <p:cNvSpPr/>
          <p:nvPr/>
        </p:nvSpPr>
        <p:spPr>
          <a:xfrm>
            <a:off x="4632598" y="4378344"/>
            <a:ext cx="2547258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n(B) = 4</a:t>
            </a:r>
          </a:p>
        </p:txBody>
      </p:sp>
      <p:sp>
        <p:nvSpPr>
          <p:cNvPr id="10" name="สี่เหลี่ยมผืนผ้า 13">
            <a:extLst>
              <a:ext uri="{FF2B5EF4-FFF2-40B4-BE49-F238E27FC236}">
                <a16:creationId xmlns:a16="http://schemas.microsoft.com/office/drawing/2014/main" id="{FD3C16C2-363B-46D6-BA8B-30D93C58A04A}"/>
              </a:ext>
            </a:extLst>
          </p:cNvPr>
          <p:cNvSpPr/>
          <p:nvPr/>
        </p:nvSpPr>
        <p:spPr>
          <a:xfrm>
            <a:off x="7834741" y="4408354"/>
            <a:ext cx="2547258" cy="6434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n(C) = 5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2D0BD2-4216-4C0E-A9B2-4B81B968CE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6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231">
        <p:fade/>
      </p:transition>
    </mc:Choice>
    <mc:Fallback xmlns="">
      <p:transition spd="med" advTm="272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DD7477CA-E41B-4738-97DB-27031A976225}"/>
              </a:ext>
            </a:extLst>
          </p:cNvPr>
          <p:cNvSpPr/>
          <p:nvPr/>
        </p:nvSpPr>
        <p:spPr>
          <a:xfrm>
            <a:off x="484909" y="559846"/>
            <a:ext cx="11222182" cy="5712233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th-TH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sz="36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n(A 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B 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C) = 5  +  4  +  5  - n(A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B) – n(A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C) –  n(B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C) + 			       n(A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C)</a:t>
            </a:r>
          </a:p>
          <a:p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                   =  15 – 3 – 2 – 1 + n(A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C)</a:t>
            </a:r>
          </a:p>
          <a:p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                   =  9 + 1</a:t>
            </a:r>
          </a:p>
          <a:p>
            <a:r>
              <a:rPr lang="th-TH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ดังนั้น</a:t>
            </a:r>
            <a:r>
              <a:rPr lang="th-TH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n(A 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B 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C) = 10</a:t>
            </a:r>
          </a:p>
          <a:p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7C65B-91C7-400A-8B93-1946AB7F54D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917" y="919207"/>
            <a:ext cx="2082165" cy="194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227E2D-4EDF-4EB2-8535-5EA8FD9239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2450">
        <p:fade/>
      </p:transition>
    </mc:Choice>
    <mc:Fallback xmlns="">
      <p:transition spd="med" advTm="624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สี่เหลี่ยมผืนผ้ามุมมน 3">
                <a:extLst>
                  <a:ext uri="{FF2B5EF4-FFF2-40B4-BE49-F238E27FC236}">
                    <a16:creationId xmlns:a16="http://schemas.microsoft.com/office/drawing/2014/main" id="{4AE92B2A-7256-493F-B4FB-846389C89045}"/>
                  </a:ext>
                </a:extLst>
              </p:cNvPr>
              <p:cNvSpPr/>
              <p:nvPr/>
            </p:nvSpPr>
            <p:spPr>
              <a:xfrm>
                <a:off x="488373" y="270163"/>
                <a:ext cx="11222182" cy="6369627"/>
              </a:xfrm>
              <a:prstGeom prst="roundRect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3000" b="1" u="sng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Set Operations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th-TH" dirty="0">
                    <a:solidFill>
                      <a:schemeClr val="tx1"/>
                    </a:solidFill>
                  </a:rPr>
                  <a:t> 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การดำเนินการของเซต ก็คือการเอาเซตมาละเล่น มาผสม มาทำอะไรซักอย่างหนึ่งเพื่อประโยชน์หรือเพื่อให้เกิดรูปแบบตามที่เราต้องการ การดำเนินการทางเซตมีหลายอย่าง เช่น</a:t>
                </a:r>
                <a:endParaRPr lang="en-US" dirty="0">
                  <a:solidFill>
                    <a:schemeClr val="tx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Union</a:t>
                </a:r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th-TH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	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สัญลักษณ์คือ </a:t>
                </a:r>
                <a14:m>
                  <m:oMath xmlns:m="http://schemas.openxmlformats.org/officeDocument/2006/math">
                    <m:r>
                      <a:rPr lang="th-TH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JasmineUPC" panose="02020603050405020304" pitchFamily="18" charset="-34"/>
                      </a:rPr>
                      <m:t>∪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:r>
                  <a:rPr lang="en-US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Intersection</a:t>
                </a:r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th-TH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สัญลักษณ์คือ </a:t>
                </a:r>
                <a14:m>
                  <m:oMath xmlns:m="http://schemas.openxmlformats.org/officeDocument/2006/math">
                    <m:r>
                      <a:rPr lang="th-TH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JasmineUPC" panose="02020603050405020304" pitchFamily="18" charset="-34"/>
                      </a:rPr>
                      <m:t>∩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</a:t>
                </a:r>
                <a:r>
                  <a:rPr lang="en-US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Complement</a:t>
                </a:r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th-TH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สัญลักษณ์คือ </a:t>
                </a:r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r>
                  <a:rPr lang="en-US" dirty="0">
                    <a:solidFill>
                      <a:srgbClr val="FF0000"/>
                    </a:solidFill>
                  </a:rPr>
                  <a:t>’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</a:t>
                </a:r>
                <a:r>
                  <a:rPr lang="en-US" b="1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Difference</a:t>
                </a:r>
                <a:r>
                  <a:rPr lang="en-US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 </a:t>
                </a:r>
                <a:r>
                  <a:rPr lang="th-TH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	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สัญลักษณ์คือ </a:t>
                </a:r>
                <a:r>
                  <a:rPr lang="th-TH" dirty="0">
                    <a:solidFill>
                      <a:srgbClr val="FF0000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-</a:t>
                </a:r>
                <a:endParaRPr lang="en-US" dirty="0">
                  <a:solidFill>
                    <a:srgbClr val="FF0000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  <a:p>
                <a:r>
                  <a:rPr lang="en-US" sz="3000" b="1" u="sng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Set Operations</a:t>
                </a:r>
                <a:r>
                  <a:rPr lang="th-TH" sz="3000" b="1" u="sng" dirty="0">
                    <a:solidFill>
                      <a:schemeClr val="tx1"/>
                    </a:solidFill>
                    <a:latin typeface="Agency FB" panose="020B0503020202020204" pitchFamily="34" charset="0"/>
                  </a:rPr>
                  <a:t> </a:t>
                </a:r>
              </a:p>
              <a:p>
                <a:r>
                  <a:rPr lang="th-TH" dirty="0">
                    <a:solidFill>
                      <a:schemeClr val="tx1"/>
                    </a:solidFill>
                    <a:cs typeface="+mj-cs"/>
                  </a:rPr>
                  <a:t>	</a:t>
                </a:r>
                <a:r>
                  <a:rPr lang="th-TH" dirty="0">
                    <a:solidFill>
                      <a:schemeClr val="tx1"/>
                    </a:solidFill>
                    <a:latin typeface="JasmineUPC" panose="02020603050405020304" pitchFamily="18" charset="-34"/>
                    <a:cs typeface="JasmineUPC" panose="02020603050405020304" pitchFamily="18" charset="-34"/>
                  </a:rPr>
                  <a:t>สามารถเอาไปประยุกต์ใช้ในชีวิตประจำวันได้  เช่น จัดหมวดหมู่ของความชอบที่เหมือนกันและหาความน่าจะเป็นและการให้เหตุผล</a:t>
                </a:r>
                <a:endParaRPr lang="en-US" dirty="0">
                  <a:solidFill>
                    <a:schemeClr val="tx1"/>
                  </a:solidFill>
                  <a:latin typeface="JasmineUPC" panose="02020603050405020304" pitchFamily="18" charset="-34"/>
                  <a:cs typeface="JasmineUPC" panose="02020603050405020304" pitchFamily="18" charset="-34"/>
                </a:endParaRPr>
              </a:p>
            </p:txBody>
          </p:sp>
        </mc:Choice>
        <mc:Fallback xmlns="">
          <p:sp>
            <p:nvSpPr>
              <p:cNvPr id="4" name="สี่เหลี่ยมผืนผ้ามุมมน 3">
                <a:extLst>
                  <a:ext uri="{FF2B5EF4-FFF2-40B4-BE49-F238E27FC236}">
                    <a16:creationId xmlns:a16="http://schemas.microsoft.com/office/drawing/2014/main" id="{4AE92B2A-7256-493F-B4FB-846389C89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73" y="270163"/>
                <a:ext cx="11222182" cy="6369627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620788396"/>
      </p:ext>
    </p:extLst>
  </p:cSld>
  <p:clrMapOvr>
    <a:masterClrMapping/>
  </p:clrMapOvr>
  <p:transition spd="med" advTm="1481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FC8A18-F098-40A7-AE62-D645E0381A9A}"/>
              </a:ext>
            </a:extLst>
          </p:cNvPr>
          <p:cNvSpPr/>
          <p:nvPr/>
        </p:nvSpPr>
        <p:spPr>
          <a:xfrm>
            <a:off x="895698" y="2644170"/>
            <a:ext cx="1040060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เข้าสู่ช่วงตัวอย่างโจทย์ปัญหา</a:t>
            </a:r>
            <a:endParaRPr lang="en-US" sz="9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A321AB-5031-40CE-AFAA-71F4BAB878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7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381">
        <p:split orient="vert"/>
      </p:transition>
    </mc:Choice>
    <mc:Fallback xmlns="">
      <p:transition spd="slow" advTm="338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79108AC-5B36-4935-B12F-4F226979AB46}"/>
              </a:ext>
            </a:extLst>
          </p:cNvPr>
          <p:cNvSpPr/>
          <p:nvPr/>
        </p:nvSpPr>
        <p:spPr>
          <a:xfrm>
            <a:off x="619125" y="1307858"/>
            <a:ext cx="10953750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Ex. 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ถ้า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– B = {2, 3, 7}, B – A = {0, 4, 6, 8} 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และ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</a:p>
          <a:p>
            <a:pPr algn="ctr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= {0, 1, 2, 3, 4, 5, 6, 7, 8}</a:t>
            </a:r>
          </a:p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อยากรู้ว่า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5400" dirty="0">
                <a:solidFill>
                  <a:schemeClr val="bg1"/>
                </a:solidFill>
                <a:effectLst>
                  <a:outerShdw blurRad="38100" dist="25400" dir="5400000" algn="ctr">
                    <a:srgbClr val="6E747A">
                      <a:alpha val="43000"/>
                    </a:srgbClr>
                  </a:out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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 = ???</a:t>
            </a:r>
          </a:p>
        </p:txBody>
      </p:sp>
    </p:spTree>
    <p:extLst>
      <p:ext uri="{BB962C8B-B14F-4D97-AF65-F5344CB8AC3E}">
        <p14:creationId xmlns:p14="http://schemas.microsoft.com/office/powerpoint/2010/main" val="187543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C7C41B4-8625-40A9-86A8-678BCD405327}"/>
              </a:ext>
            </a:extLst>
          </p:cNvPr>
          <p:cNvSpPr/>
          <p:nvPr/>
        </p:nvSpPr>
        <p:spPr>
          <a:xfrm>
            <a:off x="1170376" y="2179359"/>
            <a:ext cx="2476869" cy="247686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2  3   7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5971D6-5F7D-4975-BCE3-4592C9430FBA}"/>
              </a:ext>
            </a:extLst>
          </p:cNvPr>
          <p:cNvSpPr/>
          <p:nvPr/>
        </p:nvSpPr>
        <p:spPr>
          <a:xfrm>
            <a:off x="2888204" y="2179359"/>
            <a:ext cx="2618912" cy="2450237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F3F95A-9B89-490D-83CB-F3373E643A23}"/>
              </a:ext>
            </a:extLst>
          </p:cNvPr>
          <p:cNvSpPr/>
          <p:nvPr/>
        </p:nvSpPr>
        <p:spPr>
          <a:xfrm>
            <a:off x="6199572" y="2104007"/>
            <a:ext cx="2476869" cy="247686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157852-0134-45EA-9471-12CB07E30C4B}"/>
              </a:ext>
            </a:extLst>
          </p:cNvPr>
          <p:cNvSpPr/>
          <p:nvPr/>
        </p:nvSpPr>
        <p:spPr>
          <a:xfrm>
            <a:off x="7955128" y="2159710"/>
            <a:ext cx="2827538" cy="260781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0   4   6   8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E6A67-3E52-4611-ABC8-0C00A6ACBA85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1168DD-116D-4631-85BF-4F671AAAB1F7}"/>
              </a:ext>
            </a:extLst>
          </p:cNvPr>
          <p:cNvSpPr/>
          <p:nvPr/>
        </p:nvSpPr>
        <p:spPr>
          <a:xfrm>
            <a:off x="1828800" y="1393422"/>
            <a:ext cx="261891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    -     B</a:t>
            </a:r>
            <a:endParaRPr lang="th-TH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C2B1F4-D152-4B06-8F70-DC918A21485D}"/>
              </a:ext>
            </a:extLst>
          </p:cNvPr>
          <p:cNvSpPr/>
          <p:nvPr/>
        </p:nvSpPr>
        <p:spPr>
          <a:xfrm>
            <a:off x="7100047" y="1328145"/>
            <a:ext cx="2618912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    -     A</a:t>
            </a:r>
            <a:endParaRPr lang="en-US" sz="48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24685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3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1E6A67-3E52-4611-ABC8-0C00A6ACBA85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2FDC9-CA19-4873-81D4-011918E721C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70460" y="1815317"/>
            <a:ext cx="6353175" cy="38957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3F393-4E7A-46EB-A127-C703A645CE03}"/>
              </a:ext>
            </a:extLst>
          </p:cNvPr>
          <p:cNvSpPr/>
          <p:nvPr/>
        </p:nvSpPr>
        <p:spPr>
          <a:xfrm>
            <a:off x="3547992" y="3571063"/>
            <a:ext cx="4798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Javanese Text" panose="02000000000000000000" pitchFamily="2" charset="0"/>
              </a:rPr>
              <a:t>0  1  2  3  4  5  6  7  8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1ED2AD-FC7B-4013-9AE4-52F744EAF2A4}"/>
              </a:ext>
            </a:extLst>
          </p:cNvPr>
          <p:cNvSpPr/>
          <p:nvPr/>
        </p:nvSpPr>
        <p:spPr>
          <a:xfrm>
            <a:off x="4431394" y="1319615"/>
            <a:ext cx="3031305" cy="8193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</a:t>
            </a:r>
            <a:r>
              <a:rPr lang="en-US" sz="6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B</a:t>
            </a:r>
            <a:endParaRPr lang="th-TH" sz="6000" dirty="0"/>
          </a:p>
        </p:txBody>
      </p:sp>
    </p:spTree>
    <p:extLst>
      <p:ext uri="{BB962C8B-B14F-4D97-AF65-F5344CB8AC3E}">
        <p14:creationId xmlns:p14="http://schemas.microsoft.com/office/powerpoint/2010/main" val="358150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9C851C6-AB06-4DB7-9A9E-F7C077A0C1B0}"/>
              </a:ext>
            </a:extLst>
          </p:cNvPr>
          <p:cNvSpPr txBox="1"/>
          <p:nvPr/>
        </p:nvSpPr>
        <p:spPr>
          <a:xfrm>
            <a:off x="666585" y="3214065"/>
            <a:ext cx="246503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                                         </a:t>
            </a:r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</a:t>
            </a:r>
            <a:r>
              <a:rPr lang="en-US" sz="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B</a:t>
            </a:r>
            <a:endParaRPr lang="en-US" sz="66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E6A67-3E52-4611-ABC8-0C00A6ACBA85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D3F393-4E7A-46EB-A127-C703A645CE03}"/>
              </a:ext>
            </a:extLst>
          </p:cNvPr>
          <p:cNvSpPr/>
          <p:nvPr/>
        </p:nvSpPr>
        <p:spPr>
          <a:xfrm>
            <a:off x="2408811" y="788425"/>
            <a:ext cx="8244565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 B = {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0, </a:t>
            </a:r>
            <a:r>
              <a:rPr lang="en-US" sz="54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1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, 2, 3, 4, </a:t>
            </a:r>
            <a:r>
              <a:rPr lang="en-US" sz="5400" b="1" spc="50" dirty="0">
                <a:ln w="0"/>
                <a:solidFill>
                  <a:srgbClr val="FF00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5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, 6, 7, 8}</a:t>
            </a:r>
          </a:p>
          <a:p>
            <a:endParaRPr lang="en-US" sz="4000" dirty="0">
              <a:solidFill>
                <a:schemeClr val="bg1"/>
              </a:solidFill>
              <a:latin typeface="Javanese Tex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EFDD2E-476E-4E93-9F5F-25E562F048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9869" y="2983150"/>
            <a:ext cx="4237650" cy="32295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FA85D0-AC47-4CD0-9477-C33EE7E5DA5C}"/>
              </a:ext>
            </a:extLst>
          </p:cNvPr>
          <p:cNvSpPr/>
          <p:nvPr/>
        </p:nvSpPr>
        <p:spPr>
          <a:xfrm>
            <a:off x="2397151" y="1551663"/>
            <a:ext cx="40751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– B = {2, 3, 7}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EDDA0A-2943-4BD0-B03A-18D7343EA3E4}"/>
              </a:ext>
            </a:extLst>
          </p:cNvPr>
          <p:cNvSpPr/>
          <p:nvPr/>
        </p:nvSpPr>
        <p:spPr>
          <a:xfrm>
            <a:off x="2397151" y="2283240"/>
            <a:ext cx="48974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– A = {0, 4, 6, 8}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3E204-F53D-4E83-8B90-7B483E77FC8F}"/>
              </a:ext>
            </a:extLst>
          </p:cNvPr>
          <p:cNvSpPr txBox="1"/>
          <p:nvPr/>
        </p:nvSpPr>
        <p:spPr>
          <a:xfrm>
            <a:off x="6185437" y="3813087"/>
            <a:ext cx="4972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</a:t>
            </a:r>
          </a:p>
          <a:p>
            <a:r>
              <a:rPr lang="en-US" sz="4800" dirty="0"/>
              <a:t>5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D168A541-13E8-42FA-AADC-7E164A84AC20}"/>
              </a:ext>
            </a:extLst>
          </p:cNvPr>
          <p:cNvSpPr/>
          <p:nvPr/>
        </p:nvSpPr>
        <p:spPr>
          <a:xfrm>
            <a:off x="3131619" y="4159381"/>
            <a:ext cx="1020932" cy="523783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DFC33-86D9-4C28-8B6B-FE74044ACA94}"/>
              </a:ext>
            </a:extLst>
          </p:cNvPr>
          <p:cNvSpPr txBox="1"/>
          <p:nvPr/>
        </p:nvSpPr>
        <p:spPr>
          <a:xfrm>
            <a:off x="630316" y="1597981"/>
            <a:ext cx="113456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Ex.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กำหนดให้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A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เป็นเซต ซึ่ง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= 89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และ </a:t>
            </a:r>
            <a:endParaRPr lang="en-US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n[(A-B)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(B-A)] = 78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ถ้า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n(A) = 45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แล้ว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n(B)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เท่ากับข้อใดต่อไปนี้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????</a:t>
            </a:r>
          </a:p>
        </p:txBody>
      </p:sp>
    </p:spTree>
    <p:extLst>
      <p:ext uri="{BB962C8B-B14F-4D97-AF65-F5344CB8AC3E}">
        <p14:creationId xmlns:p14="http://schemas.microsoft.com/office/powerpoint/2010/main" val="173005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8BA05-4C81-4397-8CE6-0A137132896E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166BA-DDA1-4C1E-8005-A777F564AE23}"/>
              </a:ext>
            </a:extLst>
          </p:cNvPr>
          <p:cNvSpPr txBox="1"/>
          <p:nvPr/>
        </p:nvSpPr>
        <p:spPr>
          <a:xfrm>
            <a:off x="1270986" y="2178425"/>
            <a:ext cx="9650027" cy="2585323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จาก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 =  n(A)  +  n(B)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-  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</a:t>
            </a:r>
          </a:p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เราจะได้ว่า</a:t>
            </a:r>
          </a:p>
          <a:p>
            <a:pPr lvl="0"/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n(B)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+ 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– n(A)</a:t>
            </a:r>
            <a:endParaRPr lang="en-US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026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8BA05-4C81-4397-8CE6-0A137132896E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E166BA-DDA1-4C1E-8005-A777F564AE23}"/>
              </a:ext>
            </a:extLst>
          </p:cNvPr>
          <p:cNvSpPr txBox="1"/>
          <p:nvPr/>
        </p:nvSpPr>
        <p:spPr>
          <a:xfrm>
            <a:off x="1270986" y="2136338"/>
            <a:ext cx="9650027" cy="2585323"/>
          </a:xfrm>
          <a:prstGeom prst="rect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เรารู้ 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 B)     n(A)</a:t>
            </a:r>
          </a:p>
          <a:p>
            <a:endParaRPr lang="th-TH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และจำเป็นต้องรู้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 B)</a:t>
            </a:r>
            <a:endParaRPr lang="en-US" sz="5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92177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8BA05-4C81-4397-8CE6-0A137132896E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1DC46-4B71-4401-B246-D63B1DECD90B}"/>
              </a:ext>
            </a:extLst>
          </p:cNvPr>
          <p:cNvSpPr txBox="1"/>
          <p:nvPr/>
        </p:nvSpPr>
        <p:spPr>
          <a:xfrm>
            <a:off x="2654424" y="1087406"/>
            <a:ext cx="6490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หาได้จาก 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n[(A-B) 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(B-A)] </a:t>
            </a:r>
            <a:endParaRPr lang="en-US" sz="54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46E0FF-C373-4F45-8237-66BAA54104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rcRect r="5452"/>
          <a:stretch/>
        </p:blipFill>
        <p:spPr>
          <a:xfrm>
            <a:off x="1112436" y="2179359"/>
            <a:ext cx="4622539" cy="32745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CFF66F-B11E-41E0-A711-C63AB3783E86}"/>
              </a:ext>
            </a:extLst>
          </p:cNvPr>
          <p:cNvCxnSpPr/>
          <p:nvPr/>
        </p:nvCxnSpPr>
        <p:spPr>
          <a:xfrm>
            <a:off x="3329126" y="3693111"/>
            <a:ext cx="3764132" cy="51490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A97EDB-1211-4AFC-933F-C3BA805042B0}"/>
              </a:ext>
            </a:extLst>
          </p:cNvPr>
          <p:cNvSpPr/>
          <p:nvPr/>
        </p:nvSpPr>
        <p:spPr>
          <a:xfrm>
            <a:off x="7449506" y="3816642"/>
            <a:ext cx="19271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1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8BA05-4C81-4397-8CE6-0A137132896E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3399C-24DF-400C-A78D-29EF9F6364D0}"/>
              </a:ext>
            </a:extLst>
          </p:cNvPr>
          <p:cNvSpPr txBox="1"/>
          <p:nvPr/>
        </p:nvSpPr>
        <p:spPr>
          <a:xfrm>
            <a:off x="1713391" y="1206048"/>
            <a:ext cx="93042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เราจะได้ว่า</a:t>
            </a:r>
          </a:p>
          <a:p>
            <a:pPr lvl="0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B) -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n[(A-B)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(B-A)]</a:t>
            </a:r>
          </a:p>
          <a:p>
            <a:pPr lvl="0"/>
            <a:endParaRPr lang="en-US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  <a:p>
            <a:endParaRPr lang="en-US" sz="4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5B282-99A3-4C9E-82C4-9B8F132AC0FC}"/>
              </a:ext>
            </a:extLst>
          </p:cNvPr>
          <p:cNvCxnSpPr/>
          <p:nvPr/>
        </p:nvCxnSpPr>
        <p:spPr>
          <a:xfrm flipV="1">
            <a:off x="532660" y="3160450"/>
            <a:ext cx="11212497" cy="799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BA27107-7E11-41B7-A33C-2AADBDDFFD06}"/>
              </a:ext>
            </a:extLst>
          </p:cNvPr>
          <p:cNvSpPr/>
          <p:nvPr/>
        </p:nvSpPr>
        <p:spPr>
          <a:xfrm>
            <a:off x="1713391" y="2868041"/>
            <a:ext cx="9304234" cy="293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60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60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</a:t>
            </a:r>
            <a:r>
              <a:rPr lang="en-US" sz="60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B) = 89 – 78</a:t>
            </a:r>
          </a:p>
          <a:p>
            <a:pPr lvl="0"/>
            <a:r>
              <a:rPr lang="en-US" sz="60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      = 11</a:t>
            </a:r>
            <a:endParaRPr lang="en-US" sz="60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483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 </a:t>
            </a:r>
            <a:r>
              <a:rPr lang="en-US" sz="25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(Sample case)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	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U = {1, 2, 3, 4, 5, 6, 7, 8, 9, 10, 11, 12, 13, 14, 15}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Set A = {1, 3, 5, 7, 9, 10}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Set B = {2, 4, 6, 8, 10, 12}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j-cs"/>
              </a:rPr>
              <a:t>Set C = {3, 5, 9, 10, 15}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  <a:p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  <a:cs typeface="JasmineUPC" panose="02020603050405020304" pitchFamily="18" charset="-34"/>
            </a:endParaRPr>
          </a:p>
        </p:txBody>
      </p:sp>
      <p:pic>
        <p:nvPicPr>
          <p:cNvPr id="5" name="รูปภาพ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6"/>
          <a:stretch/>
        </p:blipFill>
        <p:spPr>
          <a:xfrm>
            <a:off x="2176634" y="3735532"/>
            <a:ext cx="1786198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7"/>
          <a:stretch/>
        </p:blipFill>
        <p:spPr>
          <a:xfrm>
            <a:off x="5013613" y="3735532"/>
            <a:ext cx="1932710" cy="1771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5"/>
          <a:stretch/>
        </p:blipFill>
        <p:spPr bwMode="auto">
          <a:xfrm>
            <a:off x="8006631" y="3735532"/>
            <a:ext cx="1953491" cy="1771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สี่เหลี่ยมผืนผ้า 7"/>
          <p:cNvSpPr/>
          <p:nvPr/>
        </p:nvSpPr>
        <p:spPr>
          <a:xfrm>
            <a:off x="2168088" y="3034147"/>
            <a:ext cx="1794744" cy="701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 A</a:t>
            </a:r>
            <a:endParaRPr lang="th-TH" dirty="0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004088" y="3034146"/>
            <a:ext cx="1942235" cy="701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 B</a:t>
            </a:r>
            <a:endParaRPr lang="th-TH" dirty="0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997104" y="3056657"/>
            <a:ext cx="1963018" cy="7013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Set C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861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22">
        <p:fade/>
      </p:transition>
    </mc:Choice>
    <mc:Fallback xmlns="">
      <p:transition spd="med" advTm="58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F8BA05-4C81-4397-8CE6-0A137132896E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3399C-24DF-400C-A78D-29EF9F6364D0}"/>
              </a:ext>
            </a:extLst>
          </p:cNvPr>
          <p:cNvSpPr txBox="1"/>
          <p:nvPr/>
        </p:nvSpPr>
        <p:spPr>
          <a:xfrm>
            <a:off x="2590017" y="1693973"/>
            <a:ext cx="9721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ฉะนั้น</a:t>
            </a:r>
            <a:endParaRPr lang="en-US" sz="5400" b="1" spc="50" dirty="0">
              <a:ln w="0"/>
              <a:solidFill>
                <a:prstClr val="white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n(B)</a:t>
            </a:r>
            <a:r>
              <a:rPr lang="th-TH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89 + 11 – 45</a:t>
            </a:r>
          </a:p>
          <a:p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= 55  </a:t>
            </a:r>
            <a:endParaRPr lang="en-US" sz="48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4423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30D56E-7A92-4426-9521-17579A559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92415"/>
              </p:ext>
            </p:extLst>
          </p:nvPr>
        </p:nvGraphicFramePr>
        <p:xfrm>
          <a:off x="727970" y="1162974"/>
          <a:ext cx="10830756" cy="1944211"/>
        </p:xfrm>
        <a:graphic>
          <a:graphicData uri="http://schemas.openxmlformats.org/drawingml/2006/table">
            <a:tbl>
              <a:tblPr firstRow="1" bandRow="1"/>
              <a:tblGrid>
                <a:gridCol w="2382491">
                  <a:extLst>
                    <a:ext uri="{9D8B030D-6E8A-4147-A177-3AD203B41FA5}">
                      <a16:colId xmlns:a16="http://schemas.microsoft.com/office/drawing/2014/main" val="2666794584"/>
                    </a:ext>
                  </a:extLst>
                </a:gridCol>
                <a:gridCol w="1355007">
                  <a:extLst>
                    <a:ext uri="{9D8B030D-6E8A-4147-A177-3AD203B41FA5}">
                      <a16:colId xmlns:a16="http://schemas.microsoft.com/office/drawing/2014/main" val="3037409705"/>
                    </a:ext>
                  </a:extLst>
                </a:gridCol>
                <a:gridCol w="1340528">
                  <a:extLst>
                    <a:ext uri="{9D8B030D-6E8A-4147-A177-3AD203B41FA5}">
                      <a16:colId xmlns:a16="http://schemas.microsoft.com/office/drawing/2014/main" val="2286347104"/>
                    </a:ext>
                  </a:extLst>
                </a:gridCol>
                <a:gridCol w="1269507">
                  <a:extLst>
                    <a:ext uri="{9D8B030D-6E8A-4147-A177-3AD203B41FA5}">
                      <a16:colId xmlns:a16="http://schemas.microsoft.com/office/drawing/2014/main" val="1214460207"/>
                    </a:ext>
                  </a:extLst>
                </a:gridCol>
                <a:gridCol w="2192784">
                  <a:extLst>
                    <a:ext uri="{9D8B030D-6E8A-4147-A177-3AD203B41FA5}">
                      <a16:colId xmlns:a16="http://schemas.microsoft.com/office/drawing/2014/main" val="3214961630"/>
                    </a:ext>
                  </a:extLst>
                </a:gridCol>
                <a:gridCol w="2290439">
                  <a:extLst>
                    <a:ext uri="{9D8B030D-6E8A-4147-A177-3AD203B41FA5}">
                      <a16:colId xmlns:a16="http://schemas.microsoft.com/office/drawing/2014/main" val="1875914072"/>
                    </a:ext>
                  </a:extLst>
                </a:gridCol>
              </a:tblGrid>
              <a:tr h="976832">
                <a:tc>
                  <a:txBody>
                    <a:bodyPr/>
                    <a:lstStyle/>
                    <a:p>
                      <a:pPr algn="ctr"/>
                      <a:r>
                        <a:rPr lang="th-TH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เซต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A </a:t>
                      </a:r>
                      <a:r>
                        <a:rPr lang="en-US" sz="4000" b="1" spc="50" dirty="0">
                          <a:ln w="0"/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JasmineUPC" panose="02020603050405020304" pitchFamily="18" charset="-34"/>
                          <a:cs typeface="JasmineUPC" panose="02020603050405020304" pitchFamily="18" charset="-34"/>
                          <a:sym typeface="Symbol" panose="05050102010706020507" pitchFamily="18" charset="2"/>
                        </a:rPr>
                        <a:t> B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A </a:t>
                      </a:r>
                      <a:r>
                        <a:rPr lang="en-US" sz="4000" b="1" spc="50" dirty="0">
                          <a:ln w="0"/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JasmineUPC" panose="02020603050405020304" pitchFamily="18" charset="-34"/>
                          <a:cs typeface="JasmineUPC" panose="02020603050405020304" pitchFamily="18" charset="-34"/>
                          <a:sym typeface="Symbol" panose="05050102010706020507" pitchFamily="18" charset="2"/>
                        </a:rPr>
                        <a:t> C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B </a:t>
                      </a:r>
                      <a:r>
                        <a:rPr lang="en-US" sz="4000" b="1" spc="50" dirty="0">
                          <a:ln w="0"/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JasmineUPC" panose="02020603050405020304" pitchFamily="18" charset="-34"/>
                          <a:cs typeface="JasmineUPC" panose="02020603050405020304" pitchFamily="18" charset="-34"/>
                          <a:sym typeface="Symbol" panose="05050102010706020507" pitchFamily="18" charset="2"/>
                        </a:rPr>
                        <a:t> C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A </a:t>
                      </a:r>
                      <a:r>
                        <a:rPr lang="en-US" sz="4000" b="1" spc="50" dirty="0">
                          <a:ln w="0"/>
                          <a:solidFill>
                            <a:schemeClr val="bg1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JasmineUPC" panose="02020603050405020304" pitchFamily="18" charset="-34"/>
                          <a:cs typeface="JasmineUPC" panose="02020603050405020304" pitchFamily="18" charset="-34"/>
                          <a:sym typeface="Symbol" panose="05050102010706020507" pitchFamily="18" charset="2"/>
                        </a:rPr>
                        <a:t> B  C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A </a:t>
                      </a:r>
                      <a:r>
                        <a:rPr lang="en-US" sz="4000" b="1" spc="50" dirty="0">
                          <a:ln w="0"/>
                          <a:solidFill>
                            <a:prstClr val="white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  <a:latin typeface="JasmineUPC" panose="02020603050405020304" pitchFamily="18" charset="-34"/>
                          <a:cs typeface="JasmineUPC" panose="02020603050405020304" pitchFamily="18" charset="-34"/>
                          <a:sym typeface="Symbol" panose="05050102010706020507" pitchFamily="18" charset="2"/>
                        </a:rPr>
                        <a:t> B  C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926357"/>
                  </a:ext>
                </a:extLst>
              </a:tr>
              <a:tr h="967379">
                <a:tc>
                  <a:txBody>
                    <a:bodyPr/>
                    <a:lstStyle/>
                    <a:p>
                      <a:pPr algn="ctr"/>
                      <a:r>
                        <a:rPr lang="th-TH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จำนวนสมาชิก</a:t>
                      </a:r>
                      <a:endParaRPr lang="en-US" sz="4000" dirty="0">
                        <a:solidFill>
                          <a:schemeClr val="bg1"/>
                        </a:solidFill>
                        <a:latin typeface="JasmineUPC" panose="02020603050405020304" pitchFamily="18" charset="-34"/>
                        <a:cs typeface="JasmineUPC" panose="02020603050405020304" pitchFamily="18" charset="-34"/>
                      </a:endParaRP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24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29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25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30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JasmineUPC" panose="02020603050405020304" pitchFamily="18" charset="-34"/>
                          <a:cs typeface="JasmineUPC" panose="02020603050405020304" pitchFamily="18" charset="-34"/>
                        </a:rPr>
                        <a:t>37</a:t>
                      </a:r>
                    </a:p>
                  </a:txBody>
                  <a:tcPr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8945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409F2A-06B2-4F9D-9251-C9D646FDE905}"/>
              </a:ext>
            </a:extLst>
          </p:cNvPr>
          <p:cNvSpPr txBox="1"/>
          <p:nvPr/>
        </p:nvSpPr>
        <p:spPr>
          <a:xfrm>
            <a:off x="583750" y="3429000"/>
            <a:ext cx="6082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Ex. </a:t>
            </a:r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จงหา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B)C ???</a:t>
            </a:r>
            <a:endParaRPr lang="en-US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A5435E3-25A5-4CBF-83E0-53C397E87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1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026">
        <p159:morph option="byObject"/>
      </p:transition>
    </mc:Choice>
    <mc:Fallback>
      <p:transition spd="slow" advTm="270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09F2A-06B2-4F9D-9251-C9D646FDE905}"/>
              </a:ext>
            </a:extLst>
          </p:cNvPr>
          <p:cNvSpPr txBox="1"/>
          <p:nvPr/>
        </p:nvSpPr>
        <p:spPr>
          <a:xfrm>
            <a:off x="1274701" y="1533100"/>
            <a:ext cx="2792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B)C</a:t>
            </a:r>
            <a:endParaRPr lang="en-US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9E6BC-D8D8-4632-BECC-308C4CF7E9A2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BB22C-FAD9-44CD-B4A4-8ECE8BBC70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5056" y="2353809"/>
            <a:ext cx="2792752" cy="2733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E2537-09B3-4EB2-ABA6-CF0167DA1652}"/>
              </a:ext>
            </a:extLst>
          </p:cNvPr>
          <p:cNvSpPr txBox="1"/>
          <p:nvPr/>
        </p:nvSpPr>
        <p:spPr>
          <a:xfrm>
            <a:off x="1617086" y="2516503"/>
            <a:ext cx="4235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45E36-9F66-4008-9A02-272375A0F0B2}"/>
              </a:ext>
            </a:extLst>
          </p:cNvPr>
          <p:cNvSpPr txBox="1"/>
          <p:nvPr/>
        </p:nvSpPr>
        <p:spPr>
          <a:xfrm>
            <a:off x="3058088" y="2543655"/>
            <a:ext cx="4571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C647C-083C-43AA-9B93-9E6D75022C3C}"/>
              </a:ext>
            </a:extLst>
          </p:cNvPr>
          <p:cNvSpPr txBox="1"/>
          <p:nvPr/>
        </p:nvSpPr>
        <p:spPr>
          <a:xfrm>
            <a:off x="2362879" y="3850283"/>
            <a:ext cx="4045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00AB35-8858-4F70-A39B-1218486B0F2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3441" y="1328012"/>
            <a:ext cx="1266956" cy="1287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3EA41C-96FA-432F-981E-6956100DC6F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46358" y="2694556"/>
            <a:ext cx="1384039" cy="13840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BDFBE1-41E3-4C48-8CE9-948B5EF5F8B4}"/>
              </a:ext>
            </a:extLst>
          </p:cNvPr>
          <p:cNvSpPr txBox="1"/>
          <p:nvPr/>
        </p:nvSpPr>
        <p:spPr>
          <a:xfrm>
            <a:off x="5931258" y="1387018"/>
            <a:ext cx="56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BA8B8-238F-4906-B87D-CBBBB2FCFF68}"/>
              </a:ext>
            </a:extLst>
          </p:cNvPr>
          <p:cNvSpPr txBox="1"/>
          <p:nvPr/>
        </p:nvSpPr>
        <p:spPr>
          <a:xfrm>
            <a:off x="6683351" y="2731948"/>
            <a:ext cx="565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96EDD-4D3D-4249-9E9A-7644AD73F78B}"/>
              </a:ext>
            </a:extLst>
          </p:cNvPr>
          <p:cNvSpPr txBox="1"/>
          <p:nvPr/>
        </p:nvSpPr>
        <p:spPr>
          <a:xfrm>
            <a:off x="7223829" y="1460273"/>
            <a:ext cx="430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= n(</a:t>
            </a:r>
            <a:r>
              <a:rPr lang="en-US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BC) – n(BC)</a:t>
            </a:r>
          </a:p>
          <a:p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</a:t>
            </a:r>
            <a:endParaRPr lang="en-US" sz="3600" dirty="0"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1EBE9-C64E-4817-86A9-9C4B0412B6B5}"/>
              </a:ext>
            </a:extLst>
          </p:cNvPr>
          <p:cNvSpPr txBox="1"/>
          <p:nvPr/>
        </p:nvSpPr>
        <p:spPr>
          <a:xfrm>
            <a:off x="899971" y="1897324"/>
            <a:ext cx="6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79478-2FBC-42CF-BE4B-03ED6275ABE2}"/>
              </a:ext>
            </a:extLst>
          </p:cNvPr>
          <p:cNvSpPr txBox="1"/>
          <p:nvPr/>
        </p:nvSpPr>
        <p:spPr>
          <a:xfrm>
            <a:off x="3923507" y="2015410"/>
            <a:ext cx="607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5D6AFE-1705-4448-804A-F3D2CE3CD7A3}"/>
              </a:ext>
            </a:extLst>
          </p:cNvPr>
          <p:cNvSpPr txBox="1"/>
          <p:nvPr/>
        </p:nvSpPr>
        <p:spPr>
          <a:xfrm>
            <a:off x="2148397" y="4825754"/>
            <a:ext cx="61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0C8A91-78F9-4B92-A2B6-2074DC619AC6}"/>
              </a:ext>
            </a:extLst>
          </p:cNvPr>
          <p:cNvCxnSpPr/>
          <p:nvPr/>
        </p:nvCxnSpPr>
        <p:spPr>
          <a:xfrm>
            <a:off x="5086905" y="621437"/>
            <a:ext cx="0" cy="559293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FA69B7-03CC-4981-BFD3-84B9EF0A1814}"/>
              </a:ext>
            </a:extLst>
          </p:cNvPr>
          <p:cNvSpPr txBox="1"/>
          <p:nvPr/>
        </p:nvSpPr>
        <p:spPr>
          <a:xfrm>
            <a:off x="7223829" y="2861796"/>
            <a:ext cx="459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n(</a:t>
            </a:r>
            <a:r>
              <a:rPr lang="en-US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BC) – n(</a:t>
            </a:r>
            <a:r>
              <a:rPr lang="en-US" sz="36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C)</a:t>
            </a:r>
            <a:endParaRPr lang="en-US" sz="3600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51746-574B-43B1-B340-DB30C40548B7}"/>
              </a:ext>
            </a:extLst>
          </p:cNvPr>
          <p:cNvSpPr txBox="1"/>
          <p:nvPr/>
        </p:nvSpPr>
        <p:spPr>
          <a:xfrm>
            <a:off x="5275397" y="4333467"/>
            <a:ext cx="6755235" cy="15081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4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เราก็จะได้คำตอบโดยที่แทนเป็น</a:t>
            </a:r>
          </a:p>
          <a:p>
            <a:pPr lvl="0" algn="ctr"/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n(A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B)C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= </a:t>
            </a:r>
            <a:r>
              <a:rPr lang="en-US" sz="4400" b="1" spc="50" dirty="0">
                <a:ln w="0"/>
                <a:solidFill>
                  <a:srgbClr val="E7E6E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</a:t>
            </a:r>
            <a:r>
              <a:rPr lang="en-US" sz="4400" dirty="0">
                <a:solidFill>
                  <a:prstClr val="white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4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BC) – a - b</a:t>
            </a:r>
            <a:endParaRPr lang="en-US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85524E4-44CC-4F5B-88DA-D18D005071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498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775">
        <p159:morph option="byObject"/>
      </p:transition>
    </mc:Choice>
    <mc:Fallback>
      <p:transition spd="slow" advTm="537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/>
      <p:bldP spid="5" grpId="0"/>
      <p:bldP spid="7" grpId="0"/>
      <p:bldP spid="8" grpId="0"/>
      <p:bldP spid="12" grpId="0"/>
      <p:bldP spid="13" grpId="0"/>
      <p:bldP spid="16" grpId="0"/>
      <p:bldP spid="17" grpId="0"/>
      <p:bldP spid="18" grpId="0"/>
      <p:bldP spid="19" grpId="0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09F2A-06B2-4F9D-9251-C9D646FDE905}"/>
              </a:ext>
            </a:extLst>
          </p:cNvPr>
          <p:cNvSpPr txBox="1"/>
          <p:nvPr/>
        </p:nvSpPr>
        <p:spPr>
          <a:xfrm>
            <a:off x="2702623" y="889843"/>
            <a:ext cx="85622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a = n(</a:t>
            </a:r>
            <a:r>
              <a:rPr lang="en-US" sz="54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BC) – n(BC)</a:t>
            </a:r>
          </a:p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= 30 – 25</a:t>
            </a:r>
          </a:p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= 5</a:t>
            </a:r>
          </a:p>
          <a:p>
            <a:pPr lvl="0"/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b = </a:t>
            </a:r>
            <a:r>
              <a:rPr lang="en-US" sz="5400" b="1" spc="50" dirty="0">
                <a:ln w="0"/>
                <a:solidFill>
                  <a:srgbClr val="E7E6E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</a:t>
            </a:r>
            <a:r>
              <a:rPr lang="en-US" sz="5400" dirty="0">
                <a:solidFill>
                  <a:prstClr val="white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BC) – n(</a:t>
            </a:r>
            <a:r>
              <a:rPr lang="en-US" sz="5400" dirty="0">
                <a:solidFill>
                  <a:prstClr val="white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C)</a:t>
            </a:r>
          </a:p>
          <a:p>
            <a:pPr lvl="0"/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= 30 – 29</a:t>
            </a:r>
          </a:p>
          <a:p>
            <a:pPr lvl="0"/>
            <a:r>
              <a:rPr lang="en-US" sz="5400" b="1" spc="50" dirty="0">
                <a:ln w="0"/>
                <a:solidFill>
                  <a:prstClr val="white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= 1</a:t>
            </a:r>
            <a:endParaRPr lang="en-US" sz="5400" dirty="0">
              <a:solidFill>
                <a:prstClr val="white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  <a:p>
            <a:endParaRPr lang="en-US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62215-0E5E-4258-B6EF-B7E87BBEF814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072715-6764-4904-84F9-93E323A0E3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922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184">
        <p159:morph option="byObject"/>
      </p:transition>
    </mc:Choice>
    <mc:Fallback>
      <p:transition spd="slow" advTm="25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09F2A-06B2-4F9D-9251-C9D646FDE905}"/>
              </a:ext>
            </a:extLst>
          </p:cNvPr>
          <p:cNvSpPr txBox="1"/>
          <p:nvPr/>
        </p:nvSpPr>
        <p:spPr>
          <a:xfrm>
            <a:off x="2408811" y="1302196"/>
            <a:ext cx="85622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ฉะนั้น</a:t>
            </a:r>
            <a:endParaRPr lang="pt-BR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  <a:p>
            <a:r>
              <a:rPr lang="pt-BR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n(AB)C = n(ABC) – a – b</a:t>
            </a:r>
            <a:endParaRPr lang="th-TH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  <a:p>
            <a:r>
              <a:rPr lang="th-TH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               </a:t>
            </a:r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= 30 – 5 – 1</a:t>
            </a:r>
          </a:p>
          <a:p>
            <a:r>
              <a:rPr lang="en-US" sz="5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                 = 24</a:t>
            </a:r>
            <a:endParaRPr lang="pt-BR" sz="5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  <a:sym typeface="Symbol" panose="05050102010706020507" pitchFamily="18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B62215-0E5E-4258-B6EF-B7E87BBEF814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EAAE10-0688-4417-AD3E-C7BB313ED97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7620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816">
        <p159:morph option="byObject"/>
      </p:transition>
    </mc:Choice>
    <mc:Fallback>
      <p:transition spd="slow" advTm="178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409F2A-06B2-4F9D-9251-C9D646FDE905}"/>
              </a:ext>
            </a:extLst>
          </p:cNvPr>
          <p:cNvSpPr txBox="1"/>
          <p:nvPr/>
        </p:nvSpPr>
        <p:spPr>
          <a:xfrm>
            <a:off x="713175" y="962655"/>
            <a:ext cx="105259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Ex.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ในการสำรวจวิชาที่นักเรียน 200 คนที่ชอบอย่างน้อยหนึ่งวิชา ปรากฏว่า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130 คน ชอบวิทยาศาสตร์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140 คน ชอบคณิตศาสตร์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80 คน ชอบศิลปะ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100 คน ชอบวิทยาศาสตร์และคณิตศาสตร์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30 คน ชอบวิทยาศาสตร์และศิลปะ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50 คน ชอบคณิตศาสตร์และศิลปะ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นักเรียนที่ชอบคณิตศาสตร์เพียงอย่างเดียวมีกี่คน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(</a:t>
            </a:r>
            <a:r>
              <a:rPr lang="en-US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O-NET </a:t>
            </a:r>
            <a:r>
              <a:rPr lang="th-TH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คณิต 54</a:t>
            </a:r>
            <a:r>
              <a:rPr lang="th-TH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ม</a:t>
            </a:r>
            <a:r>
              <a:rPr lang="en-US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.</a:t>
            </a:r>
            <a:r>
              <a:rPr lang="th-TH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ปลาย</a:t>
            </a:r>
            <a:r>
              <a:rPr lang="en-US" sz="3200" b="1" u="sng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  <a:endParaRPr lang="th-TH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th-TH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E3920B-03DA-4BD8-BE43-C1F357CFF0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4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9242">
        <p159:morph option="byObject"/>
      </p:transition>
    </mc:Choice>
    <mc:Fallback>
      <p:transition spd="slow" advTm="49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393009-B440-427D-8A29-8702014AF853}"/>
              </a:ext>
            </a:extLst>
          </p:cNvPr>
          <p:cNvSpPr txBox="1"/>
          <p:nvPr/>
        </p:nvSpPr>
        <p:spPr>
          <a:xfrm>
            <a:off x="1860129" y="1813172"/>
            <a:ext cx="4625266" cy="32316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</a:t>
            </a:r>
            <a:r>
              <a:rPr lang="en-US" sz="4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</a:t>
            </a: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6AE03-A9EE-462B-837B-712377D6AE0A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3EBAA-CD09-4A2B-9910-59BF26B7D5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8306" y="2119312"/>
            <a:ext cx="2728913" cy="261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2DF5A4-1AC7-41D2-B857-CA3BF4983EB0}"/>
              </a:ext>
            </a:extLst>
          </p:cNvPr>
          <p:cNvSpPr txBox="1"/>
          <p:nvPr/>
        </p:nvSpPr>
        <p:spPr>
          <a:xfrm>
            <a:off x="2303638" y="2119312"/>
            <a:ext cx="647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วิทย์</a:t>
            </a:r>
            <a:endParaRPr lang="en-US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8F311-6F50-4316-8DE6-793171DD7894}"/>
              </a:ext>
            </a:extLst>
          </p:cNvPr>
          <p:cNvSpPr txBox="1"/>
          <p:nvPr/>
        </p:nvSpPr>
        <p:spPr>
          <a:xfrm>
            <a:off x="5168555" y="2083801"/>
            <a:ext cx="76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คณิต</a:t>
            </a:r>
            <a:endParaRPr lang="en-US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836F1-F246-4357-8CB6-74F0408241AA}"/>
              </a:ext>
            </a:extLst>
          </p:cNvPr>
          <p:cNvSpPr txBox="1"/>
          <p:nvPr/>
        </p:nvSpPr>
        <p:spPr>
          <a:xfrm>
            <a:off x="2627605" y="430501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ศิลปะ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C3778-0624-456B-AB3B-6A7D670EAF96}"/>
              </a:ext>
            </a:extLst>
          </p:cNvPr>
          <p:cNvSpPr txBox="1"/>
          <p:nvPr/>
        </p:nvSpPr>
        <p:spPr>
          <a:xfrm>
            <a:off x="4590582" y="2442585"/>
            <a:ext cx="76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E141F-3608-4F0A-9193-F5A12861B532}"/>
              </a:ext>
            </a:extLst>
          </p:cNvPr>
          <p:cNvSpPr txBox="1"/>
          <p:nvPr/>
        </p:nvSpPr>
        <p:spPr>
          <a:xfrm>
            <a:off x="6809001" y="2083801"/>
            <a:ext cx="51493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เราต้องการที่จะหา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โดยสามารถสร้างสมการหา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ได้โดย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แทน เซต วิทย์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S</a:t>
            </a:r>
          </a:p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เซต คณิต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M</a:t>
            </a:r>
          </a:p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เซต ศิลปะ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A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9F78D98-BD2C-48A4-B7E2-61AF3F1761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59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5556">
        <p159:morph option="byObject"/>
      </p:transition>
    </mc:Choice>
    <mc:Fallback>
      <p:transition spd="slow" advTm="255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" grpId="0" animBg="1"/>
      <p:bldP spid="6" grpId="0"/>
      <p:bldP spid="8" grpId="0"/>
      <p:bldP spid="10" grpId="0"/>
      <p:bldP spid="11" grpId="0"/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BD0C057-0D72-4B6B-B5C7-2556138C0F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7605" y="2048291"/>
            <a:ext cx="2728913" cy="261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393009-B440-427D-8A29-8702014AF853}"/>
              </a:ext>
            </a:extLst>
          </p:cNvPr>
          <p:cNvSpPr txBox="1"/>
          <p:nvPr/>
        </p:nvSpPr>
        <p:spPr>
          <a:xfrm>
            <a:off x="1679428" y="1813173"/>
            <a:ext cx="4625266" cy="32316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</a:t>
            </a:r>
            <a:r>
              <a:rPr lang="en-US" sz="4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U</a:t>
            </a: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4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6AE03-A9EE-462B-837B-712377D6AE0A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2DF5A4-1AC7-41D2-B857-CA3BF4983EB0}"/>
              </a:ext>
            </a:extLst>
          </p:cNvPr>
          <p:cNvSpPr txBox="1"/>
          <p:nvPr/>
        </p:nvSpPr>
        <p:spPr>
          <a:xfrm>
            <a:off x="2155872" y="2119312"/>
            <a:ext cx="647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วิทย์</a:t>
            </a:r>
            <a:endParaRPr lang="en-US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8F311-6F50-4316-8DE6-793171DD7894}"/>
              </a:ext>
            </a:extLst>
          </p:cNvPr>
          <p:cNvSpPr txBox="1"/>
          <p:nvPr/>
        </p:nvSpPr>
        <p:spPr>
          <a:xfrm>
            <a:off x="5044268" y="2119312"/>
            <a:ext cx="76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คณิต</a:t>
            </a:r>
            <a:endParaRPr lang="en-US" dirty="0">
              <a:solidFill>
                <a:schemeClr val="bg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1836F1-F246-4357-8CB6-74F0408241AA}"/>
              </a:ext>
            </a:extLst>
          </p:cNvPr>
          <p:cNvSpPr txBox="1"/>
          <p:nvPr/>
        </p:nvSpPr>
        <p:spPr>
          <a:xfrm>
            <a:off x="2627605" y="430501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ศิลปะ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4C3778-0624-456B-AB3B-6A7D670EAF96}"/>
              </a:ext>
            </a:extLst>
          </p:cNvPr>
          <p:cNvSpPr txBox="1"/>
          <p:nvPr/>
        </p:nvSpPr>
        <p:spPr>
          <a:xfrm>
            <a:off x="4400396" y="2398433"/>
            <a:ext cx="76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0A535-8123-4F5C-9523-E113EBDC1605}"/>
              </a:ext>
            </a:extLst>
          </p:cNvPr>
          <p:cNvSpPr txBox="1"/>
          <p:nvPr/>
        </p:nvSpPr>
        <p:spPr>
          <a:xfrm>
            <a:off x="6714755" y="1813173"/>
            <a:ext cx="482395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HINT: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ถ้าเราทราบจำนวนในวงสีเทาได้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เราก็สามารถนำจำนวนนั้นไปหักลบ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กับจำนวนสมาชิกในเซตของ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คณิตศาสตร์ได้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เราก็จะได้ค่า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ออกมา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3AF27-EB55-432B-8ACC-9A9CEDA805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8498" y="2026953"/>
            <a:ext cx="2007101" cy="211749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F28A9D-B2AE-40F0-87C3-FFE374ACC1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61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7755">
        <p159:morph option="byObject"/>
      </p:transition>
    </mc:Choice>
    <mc:Fallback>
      <p:transition spd="slow" advTm="17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/>
      <p:bldP spid="8" grpId="0"/>
      <p:bldP spid="10" grpId="0"/>
      <p:bldP spid="11" grpId="0"/>
      <p:bldP spid="12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F6AE03-A9EE-462B-837B-712377D6AE0A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4658E-BB7B-4E01-894F-D2BB80270F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1731" y="2395740"/>
            <a:ext cx="2515343" cy="22829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9D9195-D41E-4687-BFFE-F734E7270414}"/>
              </a:ext>
            </a:extLst>
          </p:cNvPr>
          <p:cNvSpPr txBox="1"/>
          <p:nvPr/>
        </p:nvSpPr>
        <p:spPr>
          <a:xfrm>
            <a:off x="742873" y="2274953"/>
            <a:ext cx="317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FE12C-E7CB-4AE1-A258-110FCC7C507E}"/>
              </a:ext>
            </a:extLst>
          </p:cNvPr>
          <p:cNvSpPr txBox="1"/>
          <p:nvPr/>
        </p:nvSpPr>
        <p:spPr>
          <a:xfrm>
            <a:off x="2950943" y="2254747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EAECB-7AF4-4FA2-8CE6-3F6A85A8F440}"/>
              </a:ext>
            </a:extLst>
          </p:cNvPr>
          <p:cNvSpPr txBox="1"/>
          <p:nvPr/>
        </p:nvSpPr>
        <p:spPr>
          <a:xfrm>
            <a:off x="1241899" y="4417032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E038B-8BCD-4A32-93D0-DBC30008F428}"/>
              </a:ext>
            </a:extLst>
          </p:cNvPr>
          <p:cNvSpPr txBox="1"/>
          <p:nvPr/>
        </p:nvSpPr>
        <p:spPr>
          <a:xfrm>
            <a:off x="1923603" y="3097563"/>
            <a:ext cx="322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C2F53A-92FF-40BF-BA6D-16B0F6E4B5D3}"/>
              </a:ext>
            </a:extLst>
          </p:cNvPr>
          <p:cNvSpPr txBox="1"/>
          <p:nvPr/>
        </p:nvSpPr>
        <p:spPr>
          <a:xfrm>
            <a:off x="3430683" y="1228513"/>
            <a:ext cx="84298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เนื่องจากเป็นข้อมูลของความถนัดอย่างน้อย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1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วิชาจึงไม่มีจำนวนสมาชิกนอกเซตทั้งสาม</a:t>
            </a: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เราจำเป็นที่จะต้องรู้ว่า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n(S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MA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= ?? </a:t>
            </a:r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ซะก่อน</a:t>
            </a:r>
            <a:endParaRPr lang="en-US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หาจาก</a:t>
            </a:r>
          </a:p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n(S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MA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= n(S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M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A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-n(S) - n(M) - n(A) + n(S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M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+                                                               		n(S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A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 + n(M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  <a:sym typeface="Symbol" panose="05050102010706020507" pitchFamily="18" charset="2"/>
              </a:rPr>
              <a:t>A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)</a:t>
            </a:r>
            <a:endParaRPr lang="th-TH" sz="3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           </a:t>
            </a:r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= 200 – 130 – 140 – 80 + 100 + 30 +50</a:t>
            </a:r>
          </a:p>
          <a:p>
            <a:r>
              <a:rPr lang="en-US" sz="3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              = 30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24FBA9-7C3F-49A5-B0C8-67E8A4482C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743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796">
        <p159:morph option="byObject"/>
      </p:transition>
    </mc:Choice>
    <mc:Fallback>
      <p:transition spd="slow" advTm="53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5" grpId="0"/>
      <p:bldP spid="16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2BF90BC-76DE-48C0-A036-A953DD76EC4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734" y="2281170"/>
            <a:ext cx="2419304" cy="229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F6AE03-A9EE-462B-837B-712377D6AE0A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9D9195-D41E-4687-BFFE-F734E7270414}"/>
              </a:ext>
            </a:extLst>
          </p:cNvPr>
          <p:cNvSpPr txBox="1"/>
          <p:nvPr/>
        </p:nvSpPr>
        <p:spPr>
          <a:xfrm>
            <a:off x="742873" y="2274953"/>
            <a:ext cx="317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FE12C-E7CB-4AE1-A258-110FCC7C507E}"/>
              </a:ext>
            </a:extLst>
          </p:cNvPr>
          <p:cNvSpPr txBox="1"/>
          <p:nvPr/>
        </p:nvSpPr>
        <p:spPr>
          <a:xfrm>
            <a:off x="2950943" y="2254747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FEAECB-7AF4-4FA2-8CE6-3F6A85A8F440}"/>
              </a:ext>
            </a:extLst>
          </p:cNvPr>
          <p:cNvSpPr txBox="1"/>
          <p:nvPr/>
        </p:nvSpPr>
        <p:spPr>
          <a:xfrm>
            <a:off x="1328081" y="4396427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A78E4-913C-4154-8C37-57EC5F31CC7A}"/>
              </a:ext>
            </a:extLst>
          </p:cNvPr>
          <p:cNvSpPr txBox="1"/>
          <p:nvPr/>
        </p:nvSpPr>
        <p:spPr>
          <a:xfrm>
            <a:off x="1673047" y="3047092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25CBB-D927-4E41-98AE-41581D3B25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9943" y="588712"/>
            <a:ext cx="2872190" cy="26376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A6CF94-7A89-4604-B301-E4422E3E48E5}"/>
              </a:ext>
            </a:extLst>
          </p:cNvPr>
          <p:cNvSpPr txBox="1"/>
          <p:nvPr/>
        </p:nvSpPr>
        <p:spPr>
          <a:xfrm>
            <a:off x="1799744" y="246654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01E8AA-7ABF-4C1F-9AFC-88B81FBF51BA}"/>
              </a:ext>
            </a:extLst>
          </p:cNvPr>
          <p:cNvSpPr txBox="1"/>
          <p:nvPr/>
        </p:nvSpPr>
        <p:spPr>
          <a:xfrm>
            <a:off x="2246747" y="3308702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879EC-00DA-417F-8AEC-B72CB5BE0B98}"/>
              </a:ext>
            </a:extLst>
          </p:cNvPr>
          <p:cNvSpPr txBox="1"/>
          <p:nvPr/>
        </p:nvSpPr>
        <p:spPr>
          <a:xfrm>
            <a:off x="5472144" y="1044545"/>
            <a:ext cx="789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JasmineUPC" panose="02020603050405020304" pitchFamily="18" charset="-34"/>
                <a:cs typeface="JasmineUPC" panose="02020603050405020304" pitchFamily="18" charset="-34"/>
              </a:rPr>
              <a:t>100- 30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33D72D-8BDA-4FC5-A147-0F4AC4D42BCE}"/>
              </a:ext>
            </a:extLst>
          </p:cNvPr>
          <p:cNvSpPr txBox="1"/>
          <p:nvPr/>
        </p:nvSpPr>
        <p:spPr>
          <a:xfrm>
            <a:off x="5584321" y="137413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30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F3BC7-56FC-42E9-80B0-17C08C9D3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5411" y="3215804"/>
            <a:ext cx="3021177" cy="27220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E869EC-D1A0-415B-BB05-A609BA1A0761}"/>
              </a:ext>
            </a:extLst>
          </p:cNvPr>
          <p:cNvSpPr txBox="1"/>
          <p:nvPr/>
        </p:nvSpPr>
        <p:spPr>
          <a:xfrm>
            <a:off x="5664547" y="4125596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FAC2B-8085-4AC6-B0B6-10C240BD9FC1}"/>
              </a:ext>
            </a:extLst>
          </p:cNvPr>
          <p:cNvSpPr txBox="1"/>
          <p:nvPr/>
        </p:nvSpPr>
        <p:spPr>
          <a:xfrm>
            <a:off x="6083061" y="4464372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50 - 30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908FE-B3AC-4368-BFB3-337DCA2F568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4238" y="1897354"/>
            <a:ext cx="2821753" cy="2802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46F0ED-A0F8-412F-9B60-5AF1F4ED572C}"/>
              </a:ext>
            </a:extLst>
          </p:cNvPr>
          <p:cNvSpPr txBox="1"/>
          <p:nvPr/>
        </p:nvSpPr>
        <p:spPr>
          <a:xfrm>
            <a:off x="10177521" y="2883918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120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FBD15B-92E4-45C6-A5FE-C443372B599D}"/>
              </a:ext>
            </a:extLst>
          </p:cNvPr>
          <p:cNvCxnSpPr>
            <a:cxnSpLocks/>
          </p:cNvCxnSpPr>
          <p:nvPr/>
        </p:nvCxnSpPr>
        <p:spPr>
          <a:xfrm flipV="1">
            <a:off x="3472545" y="2231261"/>
            <a:ext cx="1353509" cy="285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F922B4-EC0B-4A37-A0C2-00427A9216DE}"/>
              </a:ext>
            </a:extLst>
          </p:cNvPr>
          <p:cNvCxnSpPr>
            <a:cxnSpLocks/>
          </p:cNvCxnSpPr>
          <p:nvPr/>
        </p:nvCxnSpPr>
        <p:spPr>
          <a:xfrm>
            <a:off x="3079454" y="3996825"/>
            <a:ext cx="1535074" cy="6519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2676B0-0626-4062-A909-A1AA648F676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372133" y="1907556"/>
            <a:ext cx="802589" cy="12379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ADA07D-1E72-4C7D-8449-0A65F26F2F4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7606588" y="3145528"/>
            <a:ext cx="568134" cy="14313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8B9350-7CD9-411D-86B0-E96533AF0622}"/>
              </a:ext>
            </a:extLst>
          </p:cNvPr>
          <p:cNvCxnSpPr>
            <a:cxnSpLocks/>
          </p:cNvCxnSpPr>
          <p:nvPr/>
        </p:nvCxnSpPr>
        <p:spPr>
          <a:xfrm>
            <a:off x="8174722" y="3145528"/>
            <a:ext cx="93782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956C43E-A943-405D-AE3C-4BA9EBFCD0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9759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917">
        <p159:morph option="byObject"/>
      </p:transition>
    </mc:Choice>
    <mc:Fallback>
      <p:transition spd="slow" advTm="509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0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 </a:t>
            </a:r>
            <a:r>
              <a:rPr lang="en-US" sz="25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(Sample case)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	</a:t>
            </a:r>
            <a:r>
              <a:rPr lang="en-US" sz="2600" b="1" u="sng" dirty="0">
                <a:solidFill>
                  <a:srgbClr val="FF0000"/>
                </a:solidFill>
                <a:latin typeface="Agency FB" panose="020B0503020202020204" pitchFamily="34" charset="0"/>
              </a:rPr>
              <a:t>Union</a:t>
            </a:r>
            <a:r>
              <a:rPr lang="th-TH" sz="2600" b="1" dirty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มีนิยามว่า 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ยูเนียนกับเซต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คือเซตซึ่งประกอบด้วยสมาชิกที่เป็นสมาชิกของเซต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 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หรือทั้ง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สามารถเขียนแทนได้ด้วย สัญลักษณ์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2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∪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B</a:t>
            </a:r>
            <a:endParaRPr lang="en-US" sz="2600" b="1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  <a:p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661828" y="4381500"/>
            <a:ext cx="5200650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+mj-cs"/>
              </a:rPr>
              <a:t>A U B = {1, 2, 3, 4, 5, 6, 7, 8, 9, 10, 12}</a:t>
            </a:r>
            <a:endParaRPr lang="th-TH" sz="26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283254" y="4381500"/>
            <a:ext cx="5200650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cs typeface="+mj-cs"/>
              </a:rPr>
              <a:t>A U C = {1, 3, 5, 7, 9, 10, 15}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D873-CE3A-4AE3-B552-712C686C1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3" y="2208732"/>
            <a:ext cx="3862699" cy="2172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BEE3D-B8E5-49DA-BEDB-74DCBAD2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097" y="2174415"/>
            <a:ext cx="3932964" cy="22122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988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756">
        <p159:morph option="byObject"/>
      </p:transition>
    </mc:Choice>
    <mc:Fallback xmlns="">
      <p:transition spd="slow" advTm="4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F6AE03-A9EE-462B-837B-712377D6AE0A}"/>
              </a:ext>
            </a:extLst>
          </p:cNvPr>
          <p:cNvSpPr txBox="1"/>
          <p:nvPr/>
        </p:nvSpPr>
        <p:spPr>
          <a:xfrm rot="19836294">
            <a:off x="240664" y="564862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u="sng" dirty="0">
                <a:solidFill>
                  <a:schemeClr val="bg1">
                    <a:lumMod val="95000"/>
                  </a:schemeClr>
                </a:solidFill>
                <a:latin typeface="Freestyle Script" panose="030804020302050B0404" pitchFamily="66" charset="0"/>
              </a:rPr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908FE-B3AC-4368-BFB3-337DCA2F568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22B14C"/>
              </a:clrFrom>
              <a:clrTo>
                <a:srgbClr val="22B14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0762" y="2179359"/>
            <a:ext cx="2821753" cy="2802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46F0ED-A0F8-412F-9B60-5AF1F4ED572C}"/>
              </a:ext>
            </a:extLst>
          </p:cNvPr>
          <p:cNvSpPr txBox="1"/>
          <p:nvPr/>
        </p:nvSpPr>
        <p:spPr>
          <a:xfrm>
            <a:off x="2184045" y="3167390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JasmineUPC" panose="02020603050405020304" pitchFamily="18" charset="-34"/>
                <a:cs typeface="JasmineUPC" panose="02020603050405020304" pitchFamily="18" charset="-34"/>
              </a:rPr>
              <a:t>120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BADAEE-0C27-418E-B1CC-4A0100C6B87E}"/>
              </a:ext>
            </a:extLst>
          </p:cNvPr>
          <p:cNvSpPr txBox="1"/>
          <p:nvPr/>
        </p:nvSpPr>
        <p:spPr>
          <a:xfrm>
            <a:off x="3020448" y="2336393"/>
            <a:ext cx="375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33BBE3-4CBA-4970-A5A4-2A8AB2B9BB0D}"/>
              </a:ext>
            </a:extLst>
          </p:cNvPr>
          <p:cNvSpPr txBox="1"/>
          <p:nvPr/>
        </p:nvSpPr>
        <p:spPr>
          <a:xfrm>
            <a:off x="742873" y="2274953"/>
            <a:ext cx="317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0CBE86-CE94-44B9-9295-EF5B195C06D1}"/>
              </a:ext>
            </a:extLst>
          </p:cNvPr>
          <p:cNvSpPr txBox="1"/>
          <p:nvPr/>
        </p:nvSpPr>
        <p:spPr>
          <a:xfrm>
            <a:off x="3607264" y="2157056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44310-C0F6-4430-83C3-EA012A6ACF91}"/>
              </a:ext>
            </a:extLst>
          </p:cNvPr>
          <p:cNvSpPr txBox="1"/>
          <p:nvPr/>
        </p:nvSpPr>
        <p:spPr>
          <a:xfrm>
            <a:off x="2063845" y="4842341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61280A-13E2-4668-98CC-DB0427CAC797}"/>
              </a:ext>
            </a:extLst>
          </p:cNvPr>
          <p:cNvSpPr txBox="1"/>
          <p:nvPr/>
        </p:nvSpPr>
        <p:spPr>
          <a:xfrm>
            <a:off x="4594325" y="1166842"/>
            <a:ext cx="63800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ฉะนั้นเราก็จะได้ค่า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แล้ว</a:t>
            </a:r>
          </a:p>
          <a:p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= n(M) -  120</a:t>
            </a:r>
          </a:p>
          <a:p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   = 140 – 120</a:t>
            </a:r>
          </a:p>
          <a:p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X = 20</a:t>
            </a:r>
            <a:endParaRPr lang="th-TH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จึงตอบว่ามีนักเรียนชอบวิชา</a:t>
            </a:r>
          </a:p>
          <a:p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คณิตอย่างเดียวทั้งหมด </a:t>
            </a:r>
            <a:r>
              <a:rPr lang="en-US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20 </a:t>
            </a:r>
            <a:r>
              <a:rPr lang="th-TH" sz="48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JasmineUPC" panose="02020603050405020304" pitchFamily="18" charset="-34"/>
                <a:cs typeface="JasmineUPC" panose="02020603050405020304" pitchFamily="18" charset="-34"/>
              </a:rPr>
              <a:t>คน</a:t>
            </a:r>
            <a:endParaRPr lang="en-US" sz="48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B998AE-7C4D-45B6-9D4C-3BBF6FA84F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4541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3446">
        <p159:morph option="byObject"/>
      </p:transition>
    </mc:Choice>
    <mc:Fallback>
      <p:transition spd="slow" advTm="334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4" grpId="0"/>
      <p:bldP spid="27" grpId="0"/>
      <p:bldP spid="29" grpId="0"/>
      <p:bldP spid="30" grpId="0"/>
      <p:bldP spid="31" grpId="0"/>
      <p:bldP spid="32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 </a:t>
            </a:r>
            <a:r>
              <a:rPr lang="en-US" sz="25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(Sample case)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	</a:t>
            </a:r>
            <a:r>
              <a:rPr lang="en-US" sz="2600" b="1" u="sng" dirty="0">
                <a:solidFill>
                  <a:srgbClr val="FF0000"/>
                </a:solidFill>
                <a:latin typeface="Agency FB" panose="020B0503020202020204" pitchFamily="34" charset="0"/>
              </a:rPr>
              <a:t>Intersection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th-TH" dirty="0"/>
              <a:t> 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มีนิยามคือ 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อินเตอร์</a:t>
            </a:r>
            <a:r>
              <a:rPr lang="th-TH" sz="2600" dirty="0" err="1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เซ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กช</a:t>
            </a:r>
            <a:r>
              <a:rPr lang="th-TH" sz="2600" dirty="0" err="1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ัน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 เซตซึ่งประกอบด้วยสมาชิกที่เป็นสมาชิกของเซต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สามารถเขียนแทนได้ด้วยสัญลักษณ์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en-US" sz="2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∩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B</a:t>
            </a:r>
          </a:p>
          <a:p>
            <a:r>
              <a:rPr lang="en-US" sz="2400" dirty="0"/>
              <a:t> </a:t>
            </a:r>
          </a:p>
          <a:p>
            <a:r>
              <a:rPr lang="en-US" sz="2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</a:rPr>
              <a:t> 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  <a:p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104901" y="4381500"/>
            <a:ext cx="4019550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∩ B = {10}</a:t>
            </a: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929438" y="4369375"/>
            <a:ext cx="3943351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∩ C = {3, 5, 9, 10}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2C523A-71A5-4AF3-B005-F86100B83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120503"/>
            <a:ext cx="4019550" cy="2260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94C750-2C42-4151-ACBB-FAB863572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38" y="2146396"/>
            <a:ext cx="3943350" cy="22181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109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 </a:t>
            </a:r>
            <a:r>
              <a:rPr lang="en-US" sz="25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(Sample case)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	</a:t>
            </a:r>
            <a:r>
              <a:rPr lang="en-US" sz="2600" b="1" u="sng" dirty="0">
                <a:solidFill>
                  <a:srgbClr val="FF0000"/>
                </a:solidFill>
                <a:latin typeface="Agency FB" panose="020B0503020202020204" pitchFamily="34" charset="0"/>
              </a:rPr>
              <a:t>Complement</a:t>
            </a:r>
            <a:r>
              <a:rPr lang="th-TH" sz="2600" b="1" dirty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มีนิยามคือ ถ้าเซต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 err="1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ใดๆ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ในเอกภพสัมพัทธ์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แล้วคอมพลีเมน</a:t>
            </a:r>
            <a:r>
              <a:rPr lang="th-TH" sz="2600" dirty="0" err="1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ต์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ของเซต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คือ เซตที่ประกอบด้วยสมาชิกที่เป็นสมาชิกของ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U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แต่ไม่เป็นสมาชิกของ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สามารถเขียนแทนได้ด้วยสัญลักษณ์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A’</a:t>
            </a: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  <a:p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  <a:cs typeface="JasmineUPC" panose="02020603050405020304" pitchFamily="18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1000125" y="1935738"/>
            <a:ext cx="4221355" cy="2445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000125" y="4381500"/>
            <a:ext cx="4221355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A’ = {2, 4, 6, 8, 11, 12, 13, 14, 15}</a:t>
            </a:r>
          </a:p>
        </p:txBody>
      </p:sp>
      <p:pic>
        <p:nvPicPr>
          <p:cNvPr id="8" name="รูปภาพ 7" descr="Complem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1927948"/>
            <a:ext cx="2657475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 9"/>
          <p:cNvSpPr/>
          <p:nvPr/>
        </p:nvSpPr>
        <p:spPr>
          <a:xfrm>
            <a:off x="6853238" y="1935738"/>
            <a:ext cx="4090987" cy="2445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pic>
        <p:nvPicPr>
          <p:cNvPr id="9" name="รูปภาพ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051" y="2003927"/>
            <a:ext cx="2886724" cy="229726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สี่เหลี่ยมผืนผ้า 14"/>
          <p:cNvSpPr/>
          <p:nvPr/>
        </p:nvSpPr>
        <p:spPr>
          <a:xfrm>
            <a:off x="6853238" y="4369375"/>
            <a:ext cx="4090987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B’ = {1, 3, 5, 7, 9, 11, 13, 14, 15}</a:t>
            </a:r>
          </a:p>
        </p:txBody>
      </p:sp>
    </p:spTree>
    <p:extLst>
      <p:ext uri="{BB962C8B-B14F-4D97-AF65-F5344CB8AC3E}">
        <p14:creationId xmlns:p14="http://schemas.microsoft.com/office/powerpoint/2010/main" val="369142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199">
        <p159:morph option="byObject"/>
      </p:transition>
    </mc:Choice>
    <mc:Fallback xmlns="">
      <p:transition spd="slow" advTm="151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0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th-TH" sz="3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ตัวอย่าง </a:t>
            </a:r>
            <a:r>
              <a:rPr lang="en-US" sz="25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(Sample case)</a:t>
            </a: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gency FB" panose="020B0503020202020204" pitchFamily="34" charset="0"/>
                <a:cs typeface="JasmineUPC" panose="02020603050405020304" pitchFamily="18" charset="-34"/>
              </a:rPr>
              <a:t>	</a:t>
            </a:r>
            <a:r>
              <a:rPr lang="en-US" sz="2600" b="1" u="sng" dirty="0">
                <a:solidFill>
                  <a:srgbClr val="FF0000"/>
                </a:solidFill>
                <a:latin typeface="Agency FB" panose="020B0503020202020204" pitchFamily="34" charset="0"/>
              </a:rPr>
              <a:t>Difference</a:t>
            </a:r>
            <a:r>
              <a:rPr lang="th-TH" sz="2600" b="1" dirty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ให้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และ 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เป็นเซตใด</a:t>
            </a:r>
            <a:r>
              <a:rPr lang="en-US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 A-B </a:t>
            </a:r>
            <a:r>
              <a:rPr lang="th-TH" sz="26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ก็คือผลต่างของเซต</a:t>
            </a:r>
            <a:r>
              <a:rPr lang="th-TH" dirty="0"/>
              <a:t> </a:t>
            </a:r>
          </a:p>
          <a:p>
            <a:endParaRPr lang="en-US" sz="2600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  <a:p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+mj-cs"/>
            </a:endParaRPr>
          </a:p>
          <a:p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Agency FB" panose="020B0503020202020204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1104901" y="4381500"/>
            <a:ext cx="4019549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– B = {1, 3, 5, 7, 9}</a:t>
            </a: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6929438" y="4369375"/>
            <a:ext cx="3943351" cy="9572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A – C = {1, 7}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C35CD-24F8-46F4-B81F-1CEF62C2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2120505"/>
            <a:ext cx="4019548" cy="2260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09C05-8458-430B-A1D9-9F700329B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36" y="2154500"/>
            <a:ext cx="3943351" cy="22181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50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4A843233-E8C6-4697-88DC-549A3E830A41}"/>
              </a:ext>
            </a:extLst>
          </p:cNvPr>
          <p:cNvSpPr/>
          <p:nvPr/>
        </p:nvSpPr>
        <p:spPr>
          <a:xfrm>
            <a:off x="488373" y="270163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3500" b="1" u="sng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เอกลักษณ์ของ </a:t>
            </a:r>
            <a:r>
              <a:rPr lang="en-US" sz="3300" b="1" u="sng" dirty="0">
                <a:solidFill>
                  <a:schemeClr val="tx1"/>
                </a:solidFill>
                <a:latin typeface="Agency FB" panose="020B0503020202020204" pitchFamily="34" charset="0"/>
              </a:rPr>
              <a:t>Set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CCA87-60E9-4784-9D23-93D8758C542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51" y="1288484"/>
            <a:ext cx="10246129" cy="12042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0A18D-CA07-4036-9256-CEC0D29AE6E7}"/>
              </a:ext>
            </a:extLst>
          </p:cNvPr>
          <p:cNvPicPr/>
          <p:nvPr/>
        </p:nvPicPr>
        <p:blipFill rotWithShape="1">
          <a:blip r:embed="rId4"/>
          <a:srcRect r="1176"/>
          <a:stretch/>
        </p:blipFill>
        <p:spPr>
          <a:xfrm>
            <a:off x="938750" y="2948924"/>
            <a:ext cx="10246129" cy="10822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2B415-5856-46F1-AA18-E75D647B4F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38750" y="4487304"/>
            <a:ext cx="10246129" cy="108221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676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>
            <a:extLst>
              <a:ext uri="{FF2B5EF4-FFF2-40B4-BE49-F238E27FC236}">
                <a16:creationId xmlns:a16="http://schemas.microsoft.com/office/drawing/2014/main" id="{4A843233-E8C6-4697-88DC-549A3E830A41}"/>
              </a:ext>
            </a:extLst>
          </p:cNvPr>
          <p:cNvSpPr/>
          <p:nvPr/>
        </p:nvSpPr>
        <p:spPr>
          <a:xfrm>
            <a:off x="484909" y="244186"/>
            <a:ext cx="11222182" cy="6369627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th-TH" sz="3500" b="1" u="sng" dirty="0">
                <a:solidFill>
                  <a:schemeClr val="tx1"/>
                </a:solidFill>
                <a:latin typeface="JasmineUPC" panose="02020603050405020304" pitchFamily="18" charset="-34"/>
                <a:cs typeface="JasmineUPC" panose="02020603050405020304" pitchFamily="18" charset="-34"/>
              </a:rPr>
              <a:t>เอกลักษณ์ของ </a:t>
            </a:r>
            <a:r>
              <a:rPr lang="en-US" sz="3300" b="1" u="sng" dirty="0">
                <a:solidFill>
                  <a:schemeClr val="tx1"/>
                </a:solidFill>
                <a:latin typeface="Agency FB" panose="020B0503020202020204" pitchFamily="34" charset="0"/>
              </a:rPr>
              <a:t>Set</a:t>
            </a: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  <a:latin typeface="JasmineUPC" panose="02020603050405020304" pitchFamily="18" charset="-34"/>
              <a:cs typeface="JasmineUPC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3DADB6-3495-4F8B-97A8-F24E3F6A9A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8186" y="1386966"/>
            <a:ext cx="10124351" cy="6284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9FFD35-1C09-4F35-8F87-76C9D15409A9}"/>
              </a:ext>
            </a:extLst>
          </p:cNvPr>
          <p:cNvPicPr/>
          <p:nvPr/>
        </p:nvPicPr>
        <p:blipFill rotWithShape="1">
          <a:blip r:embed="rId4"/>
          <a:srcRect r="2360"/>
          <a:stretch/>
        </p:blipFill>
        <p:spPr>
          <a:xfrm>
            <a:off x="1008184" y="2702568"/>
            <a:ext cx="10124351" cy="1167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83732-F9B8-4FF7-9152-9F75B4B4CE70}"/>
              </a:ext>
            </a:extLst>
          </p:cNvPr>
          <p:cNvPicPr/>
          <p:nvPr/>
        </p:nvPicPr>
        <p:blipFill rotWithShape="1">
          <a:blip r:embed="rId5"/>
          <a:srcRect r="1778"/>
          <a:stretch/>
        </p:blipFill>
        <p:spPr>
          <a:xfrm>
            <a:off x="1008185" y="4557353"/>
            <a:ext cx="10124351" cy="1167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4.3|2.2|11.6|1.9|2.2|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.7|1.9|2|2.8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7.4|2.5|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9.9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|2.2|1.8|1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3.1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17|1.6|5.5|2.5"/>
</p:tagLst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1272</Words>
  <Application>Microsoft Office PowerPoint</Application>
  <PresentationFormat>Widescreen</PresentationFormat>
  <Paragraphs>255</Paragraphs>
  <Slides>40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Agency FB</vt:lpstr>
      <vt:lpstr>Arial</vt:lpstr>
      <vt:lpstr>Calibri</vt:lpstr>
      <vt:lpstr>Calibri Light</vt:lpstr>
      <vt:lpstr>Cambria Math</vt:lpstr>
      <vt:lpstr>Curlz MT</vt:lpstr>
      <vt:lpstr>Freestyle Script</vt:lpstr>
      <vt:lpstr>JasmineUPC</vt:lpstr>
      <vt:lpstr>Javanese Text</vt:lpstr>
      <vt:lpstr>ธีมของ Office</vt:lpstr>
      <vt:lpstr>Set Operations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Inori Saki</dc:creator>
  <cp:lastModifiedBy>pooh</cp:lastModifiedBy>
  <cp:revision>397</cp:revision>
  <dcterms:created xsi:type="dcterms:W3CDTF">2018-11-03T11:58:05Z</dcterms:created>
  <dcterms:modified xsi:type="dcterms:W3CDTF">2018-11-20T13:48:31Z</dcterms:modified>
</cp:coreProperties>
</file>